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8"/>
  </p:notesMasterIdLst>
  <p:handoutMasterIdLst>
    <p:handoutMasterId r:id="rId69"/>
  </p:handoutMasterIdLst>
  <p:sldIdLst>
    <p:sldId id="363" r:id="rId2"/>
    <p:sldId id="809" r:id="rId3"/>
    <p:sldId id="737" r:id="rId4"/>
    <p:sldId id="810" r:id="rId5"/>
    <p:sldId id="663" r:id="rId6"/>
    <p:sldId id="664" r:id="rId7"/>
    <p:sldId id="665" r:id="rId8"/>
    <p:sldId id="666" r:id="rId9"/>
    <p:sldId id="667" r:id="rId10"/>
    <p:sldId id="668" r:id="rId11"/>
    <p:sldId id="669" r:id="rId12"/>
    <p:sldId id="601" r:id="rId13"/>
    <p:sldId id="774" r:id="rId14"/>
    <p:sldId id="775" r:id="rId15"/>
    <p:sldId id="776" r:id="rId16"/>
    <p:sldId id="445" r:id="rId17"/>
    <p:sldId id="773" r:id="rId18"/>
    <p:sldId id="604" r:id="rId19"/>
    <p:sldId id="605" r:id="rId20"/>
    <p:sldId id="764" r:id="rId21"/>
    <p:sldId id="765" r:id="rId22"/>
    <p:sldId id="766" r:id="rId23"/>
    <p:sldId id="768" r:id="rId24"/>
    <p:sldId id="747" r:id="rId25"/>
    <p:sldId id="769" r:id="rId26"/>
    <p:sldId id="590" r:id="rId27"/>
    <p:sldId id="591" r:id="rId28"/>
    <p:sldId id="770" r:id="rId29"/>
    <p:sldId id="451" r:id="rId30"/>
    <p:sldId id="780" r:id="rId31"/>
    <p:sldId id="446" r:id="rId32"/>
    <p:sldId id="447" r:id="rId33"/>
    <p:sldId id="778" r:id="rId34"/>
    <p:sldId id="767" r:id="rId35"/>
    <p:sldId id="779" r:id="rId36"/>
    <p:sldId id="783" r:id="rId37"/>
    <p:sldId id="788" r:id="rId38"/>
    <p:sldId id="789" r:id="rId39"/>
    <p:sldId id="790" r:id="rId40"/>
    <p:sldId id="611" r:id="rId41"/>
    <p:sldId id="619" r:id="rId42"/>
    <p:sldId id="614" r:id="rId43"/>
    <p:sldId id="615" r:id="rId44"/>
    <p:sldId id="580" r:id="rId45"/>
    <p:sldId id="582" r:id="rId46"/>
    <p:sldId id="583" r:id="rId47"/>
    <p:sldId id="584" r:id="rId48"/>
    <p:sldId id="585" r:id="rId49"/>
    <p:sldId id="586" r:id="rId50"/>
    <p:sldId id="587" r:id="rId51"/>
    <p:sldId id="592" r:id="rId52"/>
    <p:sldId id="593" r:id="rId53"/>
    <p:sldId id="608" r:id="rId54"/>
    <p:sldId id="609" r:id="rId55"/>
    <p:sldId id="610" r:id="rId56"/>
    <p:sldId id="594" r:id="rId57"/>
    <p:sldId id="588" r:id="rId58"/>
    <p:sldId id="595" r:id="rId59"/>
    <p:sldId id="612" r:id="rId60"/>
    <p:sldId id="596" r:id="rId61"/>
    <p:sldId id="597" r:id="rId62"/>
    <p:sldId id="598" r:id="rId63"/>
    <p:sldId id="589" r:id="rId64"/>
    <p:sldId id="602" r:id="rId65"/>
    <p:sldId id="600" r:id="rId66"/>
    <p:sldId id="397" r:id="rId6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1">
          <p15:clr>
            <a:srgbClr val="A4A3A4"/>
          </p15:clr>
        </p15:guide>
        <p15:guide id="3" orient="horz" pos="3870">
          <p15:clr>
            <a:srgbClr val="A4A3A4"/>
          </p15:clr>
        </p15:guide>
        <p15:guide id="4" orient="horz" pos="1069">
          <p15:clr>
            <a:srgbClr val="A4A3A4"/>
          </p15:clr>
        </p15:guide>
        <p15:guide id="5" orient="horz" pos="1955">
          <p15:clr>
            <a:srgbClr val="A4A3A4"/>
          </p15:clr>
        </p15:guide>
        <p15:guide id="6" orient="horz" pos="357">
          <p15:clr>
            <a:srgbClr val="A4A3A4"/>
          </p15:clr>
        </p15:guide>
        <p15:guide id="7" pos="5550">
          <p15:clr>
            <a:srgbClr val="A4A3A4"/>
          </p15:clr>
        </p15:guide>
        <p15:guide id="8" pos="3078">
          <p15:clr>
            <a:srgbClr val="A4A3A4"/>
          </p15:clr>
        </p15:guide>
        <p15:guide id="9" pos="2533">
          <p15:clr>
            <a:srgbClr val="A4A3A4"/>
          </p15:clr>
        </p15:guide>
        <p15:guide id="10" pos="364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89048" autoAdjust="0"/>
  </p:normalViewPr>
  <p:slideViewPr>
    <p:cSldViewPr snapToGrid="0">
      <p:cViewPr varScale="1">
        <p:scale>
          <a:sx n="65" d="100"/>
          <a:sy n="65" d="100"/>
        </p:scale>
        <p:origin x="1428" y="66"/>
      </p:cViewPr>
      <p:guideLst>
        <p:guide orient="horz" pos="2160"/>
        <p:guide orient="horz" pos="791"/>
        <p:guide orient="horz" pos="3870"/>
        <p:guide orient="horz" pos="1069"/>
        <p:guide orient="horz" pos="1955"/>
        <p:guide orient="horz" pos="357"/>
        <p:guide pos="5550"/>
        <p:guide pos="3078"/>
        <p:guide pos="2533"/>
        <p:guide pos="36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E4229BE-3042-445E-A20F-5C7D3641F6A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a:extLst>
              <a:ext uri="{FF2B5EF4-FFF2-40B4-BE49-F238E27FC236}">
                <a16:creationId xmlns:a16="http://schemas.microsoft.com/office/drawing/2014/main" id="{8E4FDFC6-9B57-4F21-A98F-E2EB361EAA5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C94FE1C-325C-4DC8-BBC1-0282F71A5968}" type="datetimeFigureOut">
              <a:rPr lang="en-GB" smtClean="0"/>
              <a:t>16/10/2022</a:t>
            </a:fld>
            <a:endParaRPr lang="en-GB"/>
          </a:p>
        </p:txBody>
      </p:sp>
      <p:sp>
        <p:nvSpPr>
          <p:cNvPr id="4" name="Tijdelijke aanduiding voor voettekst 3">
            <a:extLst>
              <a:ext uri="{FF2B5EF4-FFF2-40B4-BE49-F238E27FC236}">
                <a16:creationId xmlns:a16="http://schemas.microsoft.com/office/drawing/2014/main" id="{5A57F86A-4E50-47AC-8466-D6EC7B6B87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a:extLst>
              <a:ext uri="{FF2B5EF4-FFF2-40B4-BE49-F238E27FC236}">
                <a16:creationId xmlns:a16="http://schemas.microsoft.com/office/drawing/2014/main" id="{0A0FE093-C2FD-4CBB-9E23-E2A31EC0B3B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691801E-884E-4CFF-9FDA-DB575CD03544}" type="slidenum">
              <a:rPr lang="en-GB" smtClean="0"/>
              <a:t>‹#›</a:t>
            </a:fld>
            <a:endParaRPr lang="en-GB"/>
          </a:p>
        </p:txBody>
      </p:sp>
    </p:spTree>
    <p:extLst>
      <p:ext uri="{BB962C8B-B14F-4D97-AF65-F5344CB8AC3E}">
        <p14:creationId xmlns:p14="http://schemas.microsoft.com/office/powerpoint/2010/main" val="42343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8AF676-6C75-4EB8-89B0-06311F1A4E75}" type="datetimeFigureOut">
              <a:rPr lang="en-GB" smtClean="0"/>
              <a:t>16/10/2022</a:t>
            </a:fld>
            <a:endParaRPr lang="en-GB"/>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AA84D8-D690-4E28-AF9C-7EC52C5D5E1A}" type="slidenum">
              <a:rPr lang="en-GB" smtClean="0"/>
              <a:t>‹#›</a:t>
            </a:fld>
            <a:endParaRPr lang="en-GB"/>
          </a:p>
        </p:txBody>
      </p:sp>
    </p:spTree>
    <p:extLst>
      <p:ext uri="{BB962C8B-B14F-4D97-AF65-F5344CB8AC3E}">
        <p14:creationId xmlns:p14="http://schemas.microsoft.com/office/powerpoint/2010/main" val="397692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567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5675"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5675"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5675"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C88710E-D2FC-49C6-9C1F-626FE3574360}" type="slidenum">
              <a:rPr lang="en-GB" altLang="en-US">
                <a:ea typeface="MS PGothic" panose="020B0600070205080204" pitchFamily="34" charset="-128"/>
              </a:rPr>
              <a:pPr eaLnBrk="1" hangingPunct="1">
                <a:spcBef>
                  <a:spcPct val="0"/>
                </a:spcBef>
              </a:pPr>
              <a:t>27</a:t>
            </a:fld>
            <a:endParaRPr lang="en-GB" altLang="en-US">
              <a:ea typeface="MS PGothic" panose="020B0600070205080204" pitchFamily="34" charset="-128"/>
            </a:endParaRPr>
          </a:p>
        </p:txBody>
      </p:sp>
    </p:spTree>
    <p:extLst>
      <p:ext uri="{BB962C8B-B14F-4D97-AF65-F5344CB8AC3E}">
        <p14:creationId xmlns:p14="http://schemas.microsoft.com/office/powerpoint/2010/main" val="61167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E9AA84D8-D690-4E28-AF9C-7EC52C5D5E1A}" type="slidenum">
              <a:rPr lang="en-GB" smtClean="0"/>
              <a:t>46</a:t>
            </a:fld>
            <a:endParaRPr lang="en-GB"/>
          </a:p>
        </p:txBody>
      </p:sp>
    </p:spTree>
    <p:extLst>
      <p:ext uri="{BB962C8B-B14F-4D97-AF65-F5344CB8AC3E}">
        <p14:creationId xmlns:p14="http://schemas.microsoft.com/office/powerpoint/2010/main" val="31453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Title slide">
    <p:spTree>
      <p:nvGrpSpPr>
        <p:cNvPr id="1" name=""/>
        <p:cNvGrpSpPr/>
        <p:nvPr/>
      </p:nvGrpSpPr>
      <p:grpSpPr>
        <a:xfrm>
          <a:off x="0" y="0"/>
          <a:ext cx="0" cy="0"/>
          <a:chOff x="0" y="0"/>
          <a:chExt cx="0" cy="0"/>
        </a:xfrm>
      </p:grpSpPr>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Afbeelding 22">
            <a:extLst>
              <a:ext uri="{FF2B5EF4-FFF2-40B4-BE49-F238E27FC236}">
                <a16:creationId xmlns:a16="http://schemas.microsoft.com/office/drawing/2014/main" id="{E63E3581-10E1-4073-944D-F8E146E171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330" y="546281"/>
            <a:ext cx="3919535" cy="1394901"/>
          </a:xfrm>
          <a:prstGeom prst="rect">
            <a:avLst/>
          </a:prstGeom>
          <a:noFill/>
          <a:ln>
            <a:noFill/>
          </a:ln>
        </p:spPr>
      </p:pic>
      <p:sp>
        <p:nvSpPr>
          <p:cNvPr id="9" name="Titel 1">
            <a:extLst>
              <a:ext uri="{FF2B5EF4-FFF2-40B4-BE49-F238E27FC236}">
                <a16:creationId xmlns:a16="http://schemas.microsoft.com/office/drawing/2014/main" id="{A199696C-1A0F-4C0D-85B6-89CC710B7380}"/>
              </a:ext>
            </a:extLst>
          </p:cNvPr>
          <p:cNvSpPr>
            <a:spLocks noGrp="1"/>
          </p:cNvSpPr>
          <p:nvPr>
            <p:ph type="ctrTitle" hasCustomPrompt="1"/>
          </p:nvPr>
        </p:nvSpPr>
        <p:spPr>
          <a:xfrm>
            <a:off x="704983" y="3991479"/>
            <a:ext cx="7632772" cy="1167973"/>
          </a:xfrm>
          <a:prstGeom prst="rect">
            <a:avLst/>
          </a:prstGeom>
        </p:spPr>
        <p:txBody>
          <a:bodyPr anchor="t">
            <a:noAutofit/>
          </a:bodyPr>
          <a:lstStyle>
            <a:lvl1pPr algn="l">
              <a:lnSpc>
                <a:spcPts val="45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12" name="Ondertitel 2">
            <a:extLst>
              <a:ext uri="{FF2B5EF4-FFF2-40B4-BE49-F238E27FC236}">
                <a16:creationId xmlns:a16="http://schemas.microsoft.com/office/drawing/2014/main" id="{7D927364-844D-4A85-B6EB-FBFEED2E4891}"/>
              </a:ext>
            </a:extLst>
          </p:cNvPr>
          <p:cNvSpPr>
            <a:spLocks noGrp="1"/>
          </p:cNvSpPr>
          <p:nvPr>
            <p:ph type="subTitle" idx="1" hasCustomPrompt="1"/>
          </p:nvPr>
        </p:nvSpPr>
        <p:spPr>
          <a:xfrm>
            <a:off x="713346" y="5228105"/>
            <a:ext cx="4172979" cy="351565"/>
          </a:xfrm>
          <a:prstGeom prst="rect">
            <a:avLst/>
          </a:prstGeom>
        </p:spPr>
        <p:txBody>
          <a:bodyPr>
            <a:noAutofit/>
          </a:bodyPr>
          <a:lstStyle>
            <a:lvl1pPr marL="0" indent="0" algn="l">
              <a:buNone/>
              <a:defRPr sz="2000" spc="50" baseline="0">
                <a:solidFill>
                  <a:schemeClr val="tx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13" name="Tijdelijke aanduiding voor tekst 9">
            <a:extLst>
              <a:ext uri="{FF2B5EF4-FFF2-40B4-BE49-F238E27FC236}">
                <a16:creationId xmlns:a16="http://schemas.microsoft.com/office/drawing/2014/main" id="{BFA6C715-12C9-4F92-B6DE-60323A6EC88F}"/>
              </a:ext>
            </a:extLst>
          </p:cNvPr>
          <p:cNvSpPr>
            <a:spLocks noGrp="1"/>
          </p:cNvSpPr>
          <p:nvPr>
            <p:ph type="body" sz="quarter" idx="11" hasCustomPrompt="1"/>
          </p:nvPr>
        </p:nvSpPr>
        <p:spPr>
          <a:xfrm>
            <a:off x="704983" y="5788551"/>
            <a:ext cx="5823635" cy="681075"/>
          </a:xfrm>
          <a:prstGeom prst="rect">
            <a:avLst/>
          </a:prstGeom>
        </p:spPr>
        <p:txBody>
          <a:bodyPr>
            <a:noAutofit/>
          </a:bodyPr>
          <a:lstStyle>
            <a:lvl1pPr marL="0" indent="0">
              <a:buNone/>
              <a:defRPr sz="2000" spc="50" baseline="0">
                <a:solidFill>
                  <a:schemeClr val="tx2"/>
                </a:solidFill>
                <a:latin typeface="+mj-lt"/>
                <a:ea typeface="Aero Light" pitchFamily="50" charset="2"/>
              </a:defRPr>
            </a:lvl1pPr>
          </a:lstStyle>
          <a:p>
            <a:pPr lvl="0"/>
            <a:r>
              <a:rPr lang="nl-NL" dirty="0"/>
              <a:t>Click to add presenter’s name and job title</a:t>
            </a:r>
          </a:p>
        </p:txBody>
      </p:sp>
      <p:sp>
        <p:nvSpPr>
          <p:cNvPr id="3" name="Picture Placeholder 2"/>
          <p:cNvSpPr>
            <a:spLocks noGrp="1"/>
          </p:cNvSpPr>
          <p:nvPr>
            <p:ph type="pic" sz="quarter" idx="12"/>
          </p:nvPr>
        </p:nvSpPr>
        <p:spPr>
          <a:xfrm>
            <a:off x="4886325" y="566738"/>
            <a:ext cx="3924300" cy="2862262"/>
          </a:xfrm>
          <a:prstGeom prst="rect">
            <a:avLst/>
          </a:prstGeom>
        </p:spPr>
        <p:txBody>
          <a:bodyPr/>
          <a:lstStyle/>
          <a:p>
            <a:endParaRPr lang="en-GB"/>
          </a:p>
        </p:txBody>
      </p:sp>
    </p:spTree>
    <p:extLst>
      <p:ext uri="{BB962C8B-B14F-4D97-AF65-F5344CB8AC3E}">
        <p14:creationId xmlns:p14="http://schemas.microsoft.com/office/powerpoint/2010/main" val="415485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c_Content slid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F078DCB-93EE-4BE7-A995-4A147D8579B4}"/>
              </a:ext>
            </a:extLst>
          </p:cNvPr>
          <p:cNvSpPr>
            <a:spLocks noGrp="1"/>
          </p:cNvSpPr>
          <p:nvPr>
            <p:ph type="title" hasCustomPrompt="1"/>
          </p:nvPr>
        </p:nvSpPr>
        <p:spPr>
          <a:xfrm>
            <a:off x="362904" y="560367"/>
            <a:ext cx="4523421"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id="{A6DEE0E1-E6DD-48F9-961A-927DFCE67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8" y="6225042"/>
            <a:ext cx="1298114" cy="461977"/>
          </a:xfrm>
          <a:prstGeom prst="rect">
            <a:avLst/>
          </a:prstGeom>
          <a:noFill/>
          <a:ln>
            <a:noFill/>
          </a:ln>
        </p:spPr>
      </p:pic>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p:cNvSpPr>
            <a:spLocks noGrp="1"/>
          </p:cNvSpPr>
          <p:nvPr>
            <p:ph sz="half" idx="1"/>
          </p:nvPr>
        </p:nvSpPr>
        <p:spPr>
          <a:xfrm>
            <a:off x="368712" y="1708353"/>
            <a:ext cx="4038600" cy="442574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0"/>
          </p:nvPr>
        </p:nvSpPr>
        <p:spPr>
          <a:xfrm>
            <a:off x="4886325" y="547689"/>
            <a:ext cx="3924300" cy="2881312"/>
          </a:xfrm>
          <a:prstGeom prst="rect">
            <a:avLst/>
          </a:prstGeom>
        </p:spPr>
        <p:txBody>
          <a:bodyPr/>
          <a:lstStyle/>
          <a:p>
            <a:endParaRPr lang="en-GB" dirty="0"/>
          </a:p>
        </p:txBody>
      </p:sp>
      <p:sp>
        <p:nvSpPr>
          <p:cNvPr id="12" name="Picture Placeholder 2"/>
          <p:cNvSpPr>
            <a:spLocks noGrp="1"/>
          </p:cNvSpPr>
          <p:nvPr>
            <p:ph type="pic" sz="quarter" idx="11"/>
          </p:nvPr>
        </p:nvSpPr>
        <p:spPr>
          <a:xfrm>
            <a:off x="4886325" y="3425979"/>
            <a:ext cx="3924300" cy="2708121"/>
          </a:xfrm>
          <a:prstGeom prst="rect">
            <a:avLst/>
          </a:prstGeom>
        </p:spPr>
        <p:txBody>
          <a:bodyPr/>
          <a:lstStyle/>
          <a:p>
            <a:endParaRPr lang="en-GB"/>
          </a:p>
        </p:txBody>
      </p:sp>
    </p:spTree>
    <p:extLst>
      <p:ext uri="{BB962C8B-B14F-4D97-AF65-F5344CB8AC3E}">
        <p14:creationId xmlns:p14="http://schemas.microsoft.com/office/powerpoint/2010/main" val="107409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a_Content slide">
    <p:spTree>
      <p:nvGrpSpPr>
        <p:cNvPr id="1" name=""/>
        <p:cNvGrpSpPr/>
        <p:nvPr/>
      </p:nvGrpSpPr>
      <p:grpSpPr>
        <a:xfrm>
          <a:off x="0" y="0"/>
          <a:ext cx="0" cy="0"/>
          <a:chOff x="0" y="0"/>
          <a:chExt cx="0" cy="0"/>
        </a:xfrm>
      </p:grpSpPr>
      <p:sp>
        <p:nvSpPr>
          <p:cNvPr id="9" name="Rechthoek 17">
            <a:extLst>
              <a:ext uri="{FF2B5EF4-FFF2-40B4-BE49-F238E27FC236}">
                <a16:creationId xmlns:a16="http://schemas.microsoft.com/office/drawing/2014/main" id="{552F9B91-4010-4562-9359-EED6891B29B8}"/>
              </a:ext>
            </a:extLst>
          </p:cNvPr>
          <p:cNvSpPr/>
          <p:nvPr userDrawn="1"/>
        </p:nvSpPr>
        <p:spPr>
          <a:xfrm>
            <a:off x="4454013" y="3415144"/>
            <a:ext cx="4689987"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hthoek 15">
            <a:extLst>
              <a:ext uri="{FF2B5EF4-FFF2-40B4-BE49-F238E27FC236}">
                <a16:creationId xmlns:a16="http://schemas.microsoft.com/office/drawing/2014/main" id="{1D820570-21E1-43AC-BE0D-02ADF7C4CF21}"/>
              </a:ext>
            </a:extLst>
          </p:cNvPr>
          <p:cNvSpPr/>
          <p:nvPr userDrawn="1"/>
        </p:nvSpPr>
        <p:spPr>
          <a:xfrm>
            <a:off x="6145162" y="0"/>
            <a:ext cx="300234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4F078DCB-93EE-4BE7-A995-4A147D8579B4}"/>
              </a:ext>
            </a:extLst>
          </p:cNvPr>
          <p:cNvSpPr>
            <a:spLocks noGrp="1"/>
          </p:cNvSpPr>
          <p:nvPr>
            <p:ph type="title" hasCustomPrompt="1"/>
          </p:nvPr>
        </p:nvSpPr>
        <p:spPr>
          <a:xfrm>
            <a:off x="362904" y="560367"/>
            <a:ext cx="8447720"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id="{A6DEE0E1-E6DD-48F9-961A-927DFCE67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8" y="6225042"/>
            <a:ext cx="1298114" cy="461977"/>
          </a:xfrm>
          <a:prstGeom prst="rect">
            <a:avLst/>
          </a:prstGeom>
          <a:noFill/>
          <a:ln>
            <a:noFill/>
          </a:ln>
        </p:spPr>
      </p:pic>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p:cNvSpPr>
            <a:spLocks noGrp="1"/>
          </p:cNvSpPr>
          <p:nvPr>
            <p:ph idx="1"/>
          </p:nvPr>
        </p:nvSpPr>
        <p:spPr>
          <a:xfrm>
            <a:off x="368711" y="1708353"/>
            <a:ext cx="8441913" cy="44257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4682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b_Content slide">
    <p:spTree>
      <p:nvGrpSpPr>
        <p:cNvPr id="1" name=""/>
        <p:cNvGrpSpPr/>
        <p:nvPr/>
      </p:nvGrpSpPr>
      <p:grpSpPr>
        <a:xfrm>
          <a:off x="0" y="0"/>
          <a:ext cx="0" cy="0"/>
          <a:chOff x="0" y="0"/>
          <a:chExt cx="0" cy="0"/>
        </a:xfrm>
      </p:grpSpPr>
      <p:sp>
        <p:nvSpPr>
          <p:cNvPr id="12" name="Rechthoek 17">
            <a:extLst>
              <a:ext uri="{FF2B5EF4-FFF2-40B4-BE49-F238E27FC236}">
                <a16:creationId xmlns:a16="http://schemas.microsoft.com/office/drawing/2014/main" id="{552F9B91-4010-4562-9359-EED6891B29B8}"/>
              </a:ext>
            </a:extLst>
          </p:cNvPr>
          <p:cNvSpPr/>
          <p:nvPr userDrawn="1"/>
        </p:nvSpPr>
        <p:spPr>
          <a:xfrm>
            <a:off x="4454013" y="3415144"/>
            <a:ext cx="4689987"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hthoek 15">
            <a:extLst>
              <a:ext uri="{FF2B5EF4-FFF2-40B4-BE49-F238E27FC236}">
                <a16:creationId xmlns:a16="http://schemas.microsoft.com/office/drawing/2014/main" id="{1D820570-21E1-43AC-BE0D-02ADF7C4CF21}"/>
              </a:ext>
            </a:extLst>
          </p:cNvPr>
          <p:cNvSpPr/>
          <p:nvPr userDrawn="1"/>
        </p:nvSpPr>
        <p:spPr>
          <a:xfrm>
            <a:off x="6145162" y="0"/>
            <a:ext cx="300234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4F078DCB-93EE-4BE7-A995-4A147D8579B4}"/>
              </a:ext>
            </a:extLst>
          </p:cNvPr>
          <p:cNvSpPr>
            <a:spLocks noGrp="1"/>
          </p:cNvSpPr>
          <p:nvPr>
            <p:ph type="title" hasCustomPrompt="1"/>
          </p:nvPr>
        </p:nvSpPr>
        <p:spPr>
          <a:xfrm>
            <a:off x="362904" y="560367"/>
            <a:ext cx="8447720"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id="{A6DEE0E1-E6DD-48F9-961A-927DFCE67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8" y="6225042"/>
            <a:ext cx="1298114" cy="461977"/>
          </a:xfrm>
          <a:prstGeom prst="rect">
            <a:avLst/>
          </a:prstGeom>
          <a:noFill/>
          <a:ln>
            <a:noFill/>
          </a:ln>
        </p:spPr>
      </p:pic>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p:cNvSpPr>
            <a:spLocks noGrp="1"/>
          </p:cNvSpPr>
          <p:nvPr>
            <p:ph sz="half" idx="1"/>
          </p:nvPr>
        </p:nvSpPr>
        <p:spPr>
          <a:xfrm>
            <a:off x="368712" y="1708353"/>
            <a:ext cx="4038600" cy="442574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2"/>
          </p:nvPr>
        </p:nvSpPr>
        <p:spPr>
          <a:xfrm>
            <a:off x="4766184" y="1708353"/>
            <a:ext cx="4038600" cy="442574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379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c_Content slide">
    <p:spTree>
      <p:nvGrpSpPr>
        <p:cNvPr id="1" name=""/>
        <p:cNvGrpSpPr/>
        <p:nvPr/>
      </p:nvGrpSpPr>
      <p:grpSpPr>
        <a:xfrm>
          <a:off x="0" y="0"/>
          <a:ext cx="0" cy="0"/>
          <a:chOff x="0" y="0"/>
          <a:chExt cx="0" cy="0"/>
        </a:xfrm>
      </p:grpSpPr>
      <p:sp>
        <p:nvSpPr>
          <p:cNvPr id="9" name="Rechthoek 17">
            <a:extLst>
              <a:ext uri="{FF2B5EF4-FFF2-40B4-BE49-F238E27FC236}">
                <a16:creationId xmlns:a16="http://schemas.microsoft.com/office/drawing/2014/main" id="{552F9B91-4010-4562-9359-EED6891B29B8}"/>
              </a:ext>
            </a:extLst>
          </p:cNvPr>
          <p:cNvSpPr/>
          <p:nvPr userDrawn="1"/>
        </p:nvSpPr>
        <p:spPr>
          <a:xfrm>
            <a:off x="4454013" y="3415144"/>
            <a:ext cx="4689987"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hthoek 15">
            <a:extLst>
              <a:ext uri="{FF2B5EF4-FFF2-40B4-BE49-F238E27FC236}">
                <a16:creationId xmlns:a16="http://schemas.microsoft.com/office/drawing/2014/main" id="{1D820570-21E1-43AC-BE0D-02ADF7C4CF21}"/>
              </a:ext>
            </a:extLst>
          </p:cNvPr>
          <p:cNvSpPr/>
          <p:nvPr userDrawn="1"/>
        </p:nvSpPr>
        <p:spPr>
          <a:xfrm>
            <a:off x="6145162" y="0"/>
            <a:ext cx="300234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4F078DCB-93EE-4BE7-A995-4A147D8579B4}"/>
              </a:ext>
            </a:extLst>
          </p:cNvPr>
          <p:cNvSpPr>
            <a:spLocks noGrp="1"/>
          </p:cNvSpPr>
          <p:nvPr>
            <p:ph type="title" hasCustomPrompt="1"/>
          </p:nvPr>
        </p:nvSpPr>
        <p:spPr>
          <a:xfrm>
            <a:off x="362904" y="560367"/>
            <a:ext cx="4523421"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id="{A6DEE0E1-E6DD-48F9-961A-927DFCE67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8" y="6225042"/>
            <a:ext cx="1298114" cy="461977"/>
          </a:xfrm>
          <a:prstGeom prst="rect">
            <a:avLst/>
          </a:prstGeom>
          <a:noFill/>
          <a:ln>
            <a:noFill/>
          </a:ln>
        </p:spPr>
      </p:pic>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p:cNvSpPr>
            <a:spLocks noGrp="1"/>
          </p:cNvSpPr>
          <p:nvPr>
            <p:ph sz="half" idx="1"/>
          </p:nvPr>
        </p:nvSpPr>
        <p:spPr>
          <a:xfrm>
            <a:off x="368712" y="1708353"/>
            <a:ext cx="4038600" cy="442574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0"/>
          </p:nvPr>
        </p:nvSpPr>
        <p:spPr>
          <a:xfrm>
            <a:off x="4886325" y="547689"/>
            <a:ext cx="3924300" cy="2881312"/>
          </a:xfrm>
          <a:prstGeom prst="rect">
            <a:avLst/>
          </a:prstGeom>
        </p:spPr>
        <p:txBody>
          <a:bodyPr/>
          <a:lstStyle/>
          <a:p>
            <a:endParaRPr lang="en-GB" dirty="0"/>
          </a:p>
        </p:txBody>
      </p:sp>
      <p:sp>
        <p:nvSpPr>
          <p:cNvPr id="12" name="Picture Placeholder 2"/>
          <p:cNvSpPr>
            <a:spLocks noGrp="1"/>
          </p:cNvSpPr>
          <p:nvPr>
            <p:ph type="pic" sz="quarter" idx="11"/>
          </p:nvPr>
        </p:nvSpPr>
        <p:spPr>
          <a:xfrm>
            <a:off x="4886325" y="3425979"/>
            <a:ext cx="3924300" cy="2708121"/>
          </a:xfrm>
          <a:prstGeom prst="rect">
            <a:avLst/>
          </a:prstGeom>
        </p:spPr>
        <p:txBody>
          <a:bodyPr/>
          <a:lstStyle/>
          <a:p>
            <a:endParaRPr lang="en-GB"/>
          </a:p>
        </p:txBody>
      </p:sp>
    </p:spTree>
    <p:extLst>
      <p:ext uri="{BB962C8B-B14F-4D97-AF65-F5344CB8AC3E}">
        <p14:creationId xmlns:p14="http://schemas.microsoft.com/office/powerpoint/2010/main" val="3126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End slide">
    <p:spTree>
      <p:nvGrpSpPr>
        <p:cNvPr id="1" name=""/>
        <p:cNvGrpSpPr/>
        <p:nvPr/>
      </p:nvGrpSpPr>
      <p:grpSpPr>
        <a:xfrm>
          <a:off x="0" y="0"/>
          <a:ext cx="0" cy="0"/>
          <a:chOff x="0" y="0"/>
          <a:chExt cx="0" cy="0"/>
        </a:xfrm>
      </p:grpSpPr>
      <p:sp>
        <p:nvSpPr>
          <p:cNvPr id="10" name="Rechthoek 16">
            <a:extLst>
              <a:ext uri="{FF2B5EF4-FFF2-40B4-BE49-F238E27FC236}">
                <a16:creationId xmlns:a16="http://schemas.microsoft.com/office/drawing/2014/main" id="{BE1EC009-1AB6-46B3-89FC-A2752A5CC63B}"/>
              </a:ext>
            </a:extLst>
          </p:cNvPr>
          <p:cNvSpPr/>
          <p:nvPr userDrawn="1"/>
        </p:nvSpPr>
        <p:spPr>
          <a:xfrm>
            <a:off x="1071717" y="2841524"/>
            <a:ext cx="8072284" cy="4016478"/>
          </a:xfrm>
          <a:prstGeom prst="rect">
            <a:avLst/>
          </a:prstGeom>
          <a:solidFill>
            <a:srgbClr val="6213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hthoek 17">
            <a:extLst>
              <a:ext uri="{FF2B5EF4-FFF2-40B4-BE49-F238E27FC236}">
                <a16:creationId xmlns:a16="http://schemas.microsoft.com/office/drawing/2014/main" id="{552F9B91-4010-4562-9359-EED6891B29B8}"/>
              </a:ext>
            </a:extLst>
          </p:cNvPr>
          <p:cNvSpPr/>
          <p:nvPr userDrawn="1"/>
        </p:nvSpPr>
        <p:spPr>
          <a:xfrm>
            <a:off x="341199" y="3746090"/>
            <a:ext cx="8802801" cy="3111910"/>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ijdelijke aanduiding voor tekst 12">
            <a:extLst>
              <a:ext uri="{FF2B5EF4-FFF2-40B4-BE49-F238E27FC236}">
                <a16:creationId xmlns:a16="http://schemas.microsoft.com/office/drawing/2014/main" id="{615C7DB6-2966-4805-BDB8-3CC368712F04}"/>
              </a:ext>
            </a:extLst>
          </p:cNvPr>
          <p:cNvSpPr>
            <a:spLocks noGrp="1"/>
          </p:cNvSpPr>
          <p:nvPr>
            <p:ph type="body" sz="quarter" idx="13" hasCustomPrompt="1"/>
          </p:nvPr>
        </p:nvSpPr>
        <p:spPr>
          <a:xfrm>
            <a:off x="697058" y="5486761"/>
            <a:ext cx="4189268" cy="447675"/>
          </a:xfrm>
          <a:prstGeom prst="rect">
            <a:avLst/>
          </a:prstGeom>
        </p:spPr>
        <p:txBody>
          <a:bodyPr>
            <a:noAutofit/>
          </a:bodyPr>
          <a:lstStyle>
            <a:lvl1pPr marL="0" indent="0">
              <a:lnSpc>
                <a:spcPts val="2900"/>
              </a:lnSpc>
              <a:buNone/>
              <a:defRPr sz="2400" spc="40" baseline="0">
                <a:solidFill>
                  <a:schemeClr val="bg1"/>
                </a:solidFill>
                <a:latin typeface="+mn-lt"/>
                <a:ea typeface="Aero Light" pitchFamily="50" charset="2"/>
              </a:defRPr>
            </a:lvl1pPr>
            <a:lvl2pPr marL="457200" indent="0">
              <a:buNone/>
              <a:defRPr sz="2000">
                <a:latin typeface="Aero Light" pitchFamily="50" charset="2"/>
                <a:ea typeface="Aero Light" pitchFamily="50" charset="2"/>
              </a:defRPr>
            </a:lvl2pPr>
            <a:lvl3pPr marL="914400" indent="0">
              <a:buNone/>
              <a:defRPr sz="1800">
                <a:latin typeface="Aero Light" pitchFamily="50" charset="2"/>
                <a:ea typeface="Aero Light" pitchFamily="50" charset="2"/>
              </a:defRPr>
            </a:lvl3pPr>
            <a:lvl4pPr marL="1371600" indent="0">
              <a:buNone/>
              <a:defRPr sz="1600">
                <a:latin typeface="Aero Light" pitchFamily="50" charset="2"/>
                <a:ea typeface="Aero Light" pitchFamily="50" charset="2"/>
              </a:defRPr>
            </a:lvl4pPr>
            <a:lvl5pPr marL="1828800" indent="0">
              <a:buNone/>
              <a:defRPr sz="1600">
                <a:latin typeface="Aero Light" pitchFamily="50" charset="2"/>
                <a:ea typeface="Aero Light" pitchFamily="50" charset="2"/>
              </a:defRPr>
            </a:lvl5pPr>
          </a:lstStyle>
          <a:p>
            <a:pPr lvl="0"/>
            <a:r>
              <a:rPr lang="nl-NL" dirty="0"/>
              <a:t>Click </a:t>
            </a:r>
            <a:r>
              <a:rPr lang="nl-NL" dirty="0" err="1"/>
              <a:t>to</a:t>
            </a:r>
            <a:r>
              <a:rPr lang="nl-NL" dirty="0"/>
              <a:t> </a:t>
            </a:r>
            <a:r>
              <a:rPr lang="nl-NL" dirty="0" err="1"/>
              <a:t>add</a:t>
            </a:r>
            <a:r>
              <a:rPr lang="nl-NL" dirty="0"/>
              <a:t> </a:t>
            </a:r>
            <a:r>
              <a:rPr lang="nl-NL" dirty="0" err="1"/>
              <a:t>subtitle</a:t>
            </a:r>
            <a:endParaRPr lang="en-GB" dirty="0"/>
          </a:p>
        </p:txBody>
      </p:sp>
      <p:pic>
        <p:nvPicPr>
          <p:cNvPr id="12" name="Afbeelding 11">
            <a:extLst>
              <a:ext uri="{FF2B5EF4-FFF2-40B4-BE49-F238E27FC236}">
                <a16:creationId xmlns:a16="http://schemas.microsoft.com/office/drawing/2014/main" id="{E5147CD9-9D85-4ED3-84D6-AA0AB22B9B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331" y="546281"/>
            <a:ext cx="4325121" cy="1539243"/>
          </a:xfrm>
          <a:prstGeom prst="rect">
            <a:avLst/>
          </a:prstGeom>
          <a:noFill/>
          <a:ln>
            <a:noFill/>
          </a:ln>
        </p:spPr>
      </p:pic>
      <p:sp>
        <p:nvSpPr>
          <p:cNvPr id="13" name="Text Placeholder 2"/>
          <p:cNvSpPr>
            <a:spLocks noGrp="1"/>
          </p:cNvSpPr>
          <p:nvPr>
            <p:ph type="body" sz="quarter" idx="10" hasCustomPrompt="1"/>
          </p:nvPr>
        </p:nvSpPr>
        <p:spPr>
          <a:xfrm>
            <a:off x="700422" y="4171745"/>
            <a:ext cx="4185903" cy="1304823"/>
          </a:xfrm>
          <a:prstGeom prst="rect">
            <a:avLst/>
          </a:prstGeom>
        </p:spPr>
        <p:txBody>
          <a:bodyPr/>
          <a:lstStyle>
            <a:lvl1pPr marL="0" indent="0">
              <a:buNone/>
              <a:defRPr lang="en-GB" sz="4400" kern="1200" spc="70" baseline="0" dirty="0">
                <a:solidFill>
                  <a:schemeClr val="bg1"/>
                </a:solidFill>
                <a:latin typeface="Calibri bold" panose="020F0702030404030204" pitchFamily="34" charset="0"/>
                <a:ea typeface="Aero Bold" panose="02000000000000000000" pitchFamily="50" charset="2"/>
                <a:cs typeface="Calibri bold" panose="020F0702030404030204" pitchFamily="34" charset="0"/>
              </a:defRPr>
            </a:lvl1pPr>
          </a:lstStyle>
          <a:p>
            <a:pPr lvl="0"/>
            <a:r>
              <a:rPr lang="en-US" dirty="0"/>
              <a:t>CLICK TO ADD </a:t>
            </a:r>
            <a:br>
              <a:rPr lang="en-US" dirty="0"/>
            </a:br>
            <a:r>
              <a:rPr lang="en-US" dirty="0"/>
              <a:t>TITLE</a:t>
            </a:r>
            <a:endParaRPr lang="en-GB" dirty="0"/>
          </a:p>
        </p:txBody>
      </p:sp>
      <p:sp>
        <p:nvSpPr>
          <p:cNvPr id="4" name="Picture Placeholder 3"/>
          <p:cNvSpPr>
            <a:spLocks noGrp="1"/>
          </p:cNvSpPr>
          <p:nvPr>
            <p:ph type="pic" sz="quarter" idx="14"/>
          </p:nvPr>
        </p:nvSpPr>
        <p:spPr>
          <a:xfrm>
            <a:off x="4886325" y="566738"/>
            <a:ext cx="3924300" cy="5567362"/>
          </a:xfrm>
          <a:prstGeom prst="rect">
            <a:avLst/>
          </a:prstGeom>
        </p:spPr>
        <p:txBody>
          <a:bodyPr/>
          <a:lstStyle/>
          <a:p>
            <a:endParaRPr lang="en-GB"/>
          </a:p>
        </p:txBody>
      </p:sp>
    </p:spTree>
    <p:extLst>
      <p:ext uri="{BB962C8B-B14F-4D97-AF65-F5344CB8AC3E}">
        <p14:creationId xmlns:p14="http://schemas.microsoft.com/office/powerpoint/2010/main" val="8403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1"/>
            <a:ext cx="2011680" cy="384048"/>
          </a:xfrm>
          <a:prstGeom prst="rect">
            <a:avLst/>
          </a:prstGeom>
        </p:spPr>
        <p:txBody>
          <a:bodyPr/>
          <a:lstStyle/>
          <a:p>
            <a:fld id="{116B1795-8835-40B3-877B-03A8BB5C7E5E}" type="datetime1">
              <a:rPr lang="en-GB" smtClean="0"/>
              <a:pPr/>
              <a:t>16/10/2022</a:t>
            </a:fld>
            <a:endParaRPr lang="en-GB" dirty="0"/>
          </a:p>
        </p:txBody>
      </p:sp>
      <p:sp>
        <p:nvSpPr>
          <p:cNvPr id="3" name="Footer Placeholder 2"/>
          <p:cNvSpPr>
            <a:spLocks noGrp="1"/>
          </p:cNvSpPr>
          <p:nvPr>
            <p:ph type="ftr" sz="quarter" idx="11"/>
          </p:nvPr>
        </p:nvSpPr>
        <p:spPr>
          <a:xfrm rot="5400000">
            <a:off x="6990186" y="3737240"/>
            <a:ext cx="3200400" cy="365760"/>
          </a:xfrm>
          <a:prstGeom prst="rect">
            <a:avLst/>
          </a:prstGeom>
        </p:spPr>
        <p:txBody>
          <a:bodyPr/>
          <a:lstStyle/>
          <a:p>
            <a:endParaRPr lang="en-GB"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C2F3A00E-4409-4D01-B873-57B9B7BDF24E}" type="slidenum">
              <a:rPr lang="en-GB" smtClean="0"/>
              <a:pPr/>
              <a:t>‹#›</a:t>
            </a:fld>
            <a:endParaRPr lang="en-GB" dirty="0"/>
          </a:p>
        </p:txBody>
      </p:sp>
    </p:spTree>
    <p:extLst>
      <p:ext uri="{BB962C8B-B14F-4D97-AF65-F5344CB8AC3E}">
        <p14:creationId xmlns:p14="http://schemas.microsoft.com/office/powerpoint/2010/main" val="4198569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fld id="{9B8A675F-6C6C-4632-A24B-C355B83ADDCE}" type="datetime1">
              <a:rPr lang="en-US" smtClean="0">
                <a:solidFill>
                  <a:srgbClr val="073E87"/>
                </a:solidFill>
              </a:rPr>
              <a:pPr/>
              <a:t>10/16/2022</a:t>
            </a:fld>
            <a:endParaRPr lang="en-US">
              <a:solidFill>
                <a:srgbClr val="073E87"/>
              </a:solidFill>
            </a:endParaRPr>
          </a:p>
        </p:txBody>
      </p:sp>
      <p:sp>
        <p:nvSpPr>
          <p:cNvPr id="9" name="Slide Number Placeholder 8"/>
          <p:cNvSpPr>
            <a:spLocks noGrp="1"/>
          </p:cNvSpPr>
          <p:nvPr>
            <p:ph type="sldNum" sz="quarter" idx="15"/>
          </p:nvPr>
        </p:nvSpPr>
        <p:spPr>
          <a:xfrm>
            <a:off x="8129016" y="5734050"/>
            <a:ext cx="609600" cy="521208"/>
          </a:xfrm>
          <a:prstGeom prst="rect">
            <a:avLst/>
          </a:prstGeom>
        </p:spPr>
        <p:txBody>
          <a:bodyPr rtlCol="0"/>
          <a:lstStyle/>
          <a:p>
            <a:fld id="{B6F15528-21DE-4FAA-801E-634DDDAF4B2B}" type="slidenum">
              <a:rPr lang="en-US" smtClean="0">
                <a:solidFill>
                  <a:srgbClr val="073E87"/>
                </a:solidFill>
              </a:rPr>
              <a:pPr/>
              <a:t>‹#›</a:t>
            </a:fld>
            <a:endParaRPr lang="en-US">
              <a:solidFill>
                <a:srgbClr val="073E87"/>
              </a:solidFill>
            </a:endParaRPr>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solidFill>
                <a:srgbClr val="073E87"/>
              </a:solidFill>
            </a:endParaRPr>
          </a:p>
        </p:txBody>
      </p:sp>
    </p:spTree>
    <p:extLst>
      <p:ext uri="{BB962C8B-B14F-4D97-AF65-F5344CB8AC3E}">
        <p14:creationId xmlns:p14="http://schemas.microsoft.com/office/powerpoint/2010/main" val="176832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Title slide">
    <p:spTree>
      <p:nvGrpSpPr>
        <p:cNvPr id="1" name=""/>
        <p:cNvGrpSpPr/>
        <p:nvPr/>
      </p:nvGrpSpPr>
      <p:grpSpPr>
        <a:xfrm>
          <a:off x="0" y="0"/>
          <a:ext cx="0" cy="0"/>
          <a:chOff x="0" y="0"/>
          <a:chExt cx="0" cy="0"/>
        </a:xfrm>
      </p:grpSpPr>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Afbeelding 22">
            <a:extLst>
              <a:ext uri="{FF2B5EF4-FFF2-40B4-BE49-F238E27FC236}">
                <a16:creationId xmlns:a16="http://schemas.microsoft.com/office/drawing/2014/main" id="{E63E3581-10E1-4073-944D-F8E146E171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330" y="546281"/>
            <a:ext cx="3919535" cy="1394901"/>
          </a:xfrm>
          <a:prstGeom prst="rect">
            <a:avLst/>
          </a:prstGeom>
          <a:noFill/>
          <a:ln>
            <a:noFill/>
          </a:ln>
        </p:spPr>
      </p:pic>
      <p:sp>
        <p:nvSpPr>
          <p:cNvPr id="9" name="Titel 1">
            <a:extLst>
              <a:ext uri="{FF2B5EF4-FFF2-40B4-BE49-F238E27FC236}">
                <a16:creationId xmlns:a16="http://schemas.microsoft.com/office/drawing/2014/main" id="{A199696C-1A0F-4C0D-85B6-89CC710B7380}"/>
              </a:ext>
            </a:extLst>
          </p:cNvPr>
          <p:cNvSpPr>
            <a:spLocks noGrp="1"/>
          </p:cNvSpPr>
          <p:nvPr>
            <p:ph type="ctrTitle" hasCustomPrompt="1"/>
          </p:nvPr>
        </p:nvSpPr>
        <p:spPr>
          <a:xfrm>
            <a:off x="704983" y="3991479"/>
            <a:ext cx="4181342" cy="1167973"/>
          </a:xfrm>
          <a:prstGeom prst="rect">
            <a:avLst/>
          </a:prstGeom>
        </p:spPr>
        <p:txBody>
          <a:bodyPr anchor="t">
            <a:noAutofit/>
          </a:bodyPr>
          <a:lstStyle>
            <a:lvl1pPr algn="l">
              <a:lnSpc>
                <a:spcPts val="45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12" name="Ondertitel 2">
            <a:extLst>
              <a:ext uri="{FF2B5EF4-FFF2-40B4-BE49-F238E27FC236}">
                <a16:creationId xmlns:a16="http://schemas.microsoft.com/office/drawing/2014/main" id="{7D927364-844D-4A85-B6EB-FBFEED2E4891}"/>
              </a:ext>
            </a:extLst>
          </p:cNvPr>
          <p:cNvSpPr>
            <a:spLocks noGrp="1"/>
          </p:cNvSpPr>
          <p:nvPr>
            <p:ph type="subTitle" idx="1" hasCustomPrompt="1"/>
          </p:nvPr>
        </p:nvSpPr>
        <p:spPr>
          <a:xfrm>
            <a:off x="713346" y="5228105"/>
            <a:ext cx="4172979" cy="351565"/>
          </a:xfrm>
          <a:prstGeom prst="rect">
            <a:avLst/>
          </a:prstGeom>
        </p:spPr>
        <p:txBody>
          <a:bodyPr>
            <a:noAutofit/>
          </a:bodyPr>
          <a:lstStyle>
            <a:lvl1pPr marL="0" indent="0" algn="l">
              <a:buNone/>
              <a:defRPr sz="2000" spc="50" baseline="0">
                <a:solidFill>
                  <a:schemeClr val="tx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13" name="Tijdelijke aanduiding voor tekst 9">
            <a:extLst>
              <a:ext uri="{FF2B5EF4-FFF2-40B4-BE49-F238E27FC236}">
                <a16:creationId xmlns:a16="http://schemas.microsoft.com/office/drawing/2014/main" id="{BFA6C715-12C9-4F92-B6DE-60323A6EC88F}"/>
              </a:ext>
            </a:extLst>
          </p:cNvPr>
          <p:cNvSpPr>
            <a:spLocks noGrp="1"/>
          </p:cNvSpPr>
          <p:nvPr>
            <p:ph type="body" sz="quarter" idx="11" hasCustomPrompt="1"/>
          </p:nvPr>
        </p:nvSpPr>
        <p:spPr>
          <a:xfrm>
            <a:off x="704984" y="5788551"/>
            <a:ext cx="4181342" cy="681075"/>
          </a:xfrm>
          <a:prstGeom prst="rect">
            <a:avLst/>
          </a:prstGeom>
        </p:spPr>
        <p:txBody>
          <a:bodyPr>
            <a:noAutofit/>
          </a:bodyPr>
          <a:lstStyle>
            <a:lvl1pPr marL="0" indent="0">
              <a:buNone/>
              <a:defRPr sz="2000" spc="50" baseline="0">
                <a:solidFill>
                  <a:schemeClr val="tx2"/>
                </a:solidFill>
                <a:latin typeface="+mj-lt"/>
                <a:ea typeface="Aero Light" pitchFamily="50" charset="2"/>
              </a:defRPr>
            </a:lvl1pPr>
          </a:lstStyle>
          <a:p>
            <a:pPr lvl="0"/>
            <a:r>
              <a:rPr lang="nl-NL" dirty="0"/>
              <a:t>Click to add presenter’s name and job title</a:t>
            </a:r>
          </a:p>
        </p:txBody>
      </p:sp>
      <p:sp>
        <p:nvSpPr>
          <p:cNvPr id="3" name="Picture Placeholder 2"/>
          <p:cNvSpPr>
            <a:spLocks noGrp="1"/>
          </p:cNvSpPr>
          <p:nvPr>
            <p:ph type="pic" sz="quarter" idx="12"/>
          </p:nvPr>
        </p:nvSpPr>
        <p:spPr>
          <a:xfrm>
            <a:off x="4886325" y="546100"/>
            <a:ext cx="3924300" cy="5588000"/>
          </a:xfrm>
          <a:prstGeom prst="rect">
            <a:avLst/>
          </a:prstGeom>
        </p:spPr>
        <p:txBody>
          <a:bodyPr/>
          <a:lstStyle/>
          <a:p>
            <a:endParaRPr lang="en-GB"/>
          </a:p>
        </p:txBody>
      </p:sp>
    </p:spTree>
    <p:extLst>
      <p:ext uri="{BB962C8B-B14F-4D97-AF65-F5344CB8AC3E}">
        <p14:creationId xmlns:p14="http://schemas.microsoft.com/office/powerpoint/2010/main" val="229746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_Title slide">
    <p:spTree>
      <p:nvGrpSpPr>
        <p:cNvPr id="1" name=""/>
        <p:cNvGrpSpPr/>
        <p:nvPr/>
      </p:nvGrpSpPr>
      <p:grpSpPr>
        <a:xfrm>
          <a:off x="0" y="0"/>
          <a:ext cx="0" cy="0"/>
          <a:chOff x="0" y="0"/>
          <a:chExt cx="0" cy="0"/>
        </a:xfrm>
      </p:grpSpPr>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Afbeelding 22">
            <a:extLst>
              <a:ext uri="{FF2B5EF4-FFF2-40B4-BE49-F238E27FC236}">
                <a16:creationId xmlns:a16="http://schemas.microsoft.com/office/drawing/2014/main" id="{E63E3581-10E1-4073-944D-F8E146E171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330" y="546281"/>
            <a:ext cx="3919535" cy="1394901"/>
          </a:xfrm>
          <a:prstGeom prst="rect">
            <a:avLst/>
          </a:prstGeom>
          <a:noFill/>
          <a:ln>
            <a:noFill/>
          </a:ln>
        </p:spPr>
      </p:pic>
      <p:sp>
        <p:nvSpPr>
          <p:cNvPr id="9" name="Titel 1">
            <a:extLst>
              <a:ext uri="{FF2B5EF4-FFF2-40B4-BE49-F238E27FC236}">
                <a16:creationId xmlns:a16="http://schemas.microsoft.com/office/drawing/2014/main" id="{A199696C-1A0F-4C0D-85B6-89CC710B7380}"/>
              </a:ext>
            </a:extLst>
          </p:cNvPr>
          <p:cNvSpPr>
            <a:spLocks noGrp="1"/>
          </p:cNvSpPr>
          <p:nvPr>
            <p:ph type="ctrTitle" hasCustomPrompt="1"/>
          </p:nvPr>
        </p:nvSpPr>
        <p:spPr>
          <a:xfrm>
            <a:off x="704983" y="3991479"/>
            <a:ext cx="4181342" cy="1167973"/>
          </a:xfrm>
          <a:prstGeom prst="rect">
            <a:avLst/>
          </a:prstGeom>
        </p:spPr>
        <p:txBody>
          <a:bodyPr anchor="t">
            <a:noAutofit/>
          </a:bodyPr>
          <a:lstStyle>
            <a:lvl1pPr algn="l">
              <a:lnSpc>
                <a:spcPts val="45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12" name="Ondertitel 2">
            <a:extLst>
              <a:ext uri="{FF2B5EF4-FFF2-40B4-BE49-F238E27FC236}">
                <a16:creationId xmlns:a16="http://schemas.microsoft.com/office/drawing/2014/main" id="{7D927364-844D-4A85-B6EB-FBFEED2E4891}"/>
              </a:ext>
            </a:extLst>
          </p:cNvPr>
          <p:cNvSpPr>
            <a:spLocks noGrp="1"/>
          </p:cNvSpPr>
          <p:nvPr>
            <p:ph type="subTitle" idx="1" hasCustomPrompt="1"/>
          </p:nvPr>
        </p:nvSpPr>
        <p:spPr>
          <a:xfrm>
            <a:off x="713346" y="5228105"/>
            <a:ext cx="4172979" cy="351565"/>
          </a:xfrm>
          <a:prstGeom prst="rect">
            <a:avLst/>
          </a:prstGeom>
        </p:spPr>
        <p:txBody>
          <a:bodyPr>
            <a:noAutofit/>
          </a:bodyPr>
          <a:lstStyle>
            <a:lvl1pPr marL="0" indent="0" algn="l">
              <a:buNone/>
              <a:defRPr sz="2000" spc="50" baseline="0">
                <a:solidFill>
                  <a:schemeClr val="tx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13" name="Tijdelijke aanduiding voor tekst 9">
            <a:extLst>
              <a:ext uri="{FF2B5EF4-FFF2-40B4-BE49-F238E27FC236}">
                <a16:creationId xmlns:a16="http://schemas.microsoft.com/office/drawing/2014/main" id="{BFA6C715-12C9-4F92-B6DE-60323A6EC88F}"/>
              </a:ext>
            </a:extLst>
          </p:cNvPr>
          <p:cNvSpPr>
            <a:spLocks noGrp="1"/>
          </p:cNvSpPr>
          <p:nvPr>
            <p:ph type="body" sz="quarter" idx="11" hasCustomPrompt="1"/>
          </p:nvPr>
        </p:nvSpPr>
        <p:spPr>
          <a:xfrm>
            <a:off x="704984" y="5788551"/>
            <a:ext cx="4181342" cy="681075"/>
          </a:xfrm>
          <a:prstGeom prst="rect">
            <a:avLst/>
          </a:prstGeom>
        </p:spPr>
        <p:txBody>
          <a:bodyPr>
            <a:noAutofit/>
          </a:bodyPr>
          <a:lstStyle>
            <a:lvl1pPr marL="0" indent="0">
              <a:buNone/>
              <a:defRPr sz="2000" spc="50" baseline="0">
                <a:solidFill>
                  <a:schemeClr val="tx2"/>
                </a:solidFill>
                <a:latin typeface="+mj-lt"/>
                <a:ea typeface="Aero Light" pitchFamily="50" charset="2"/>
              </a:defRPr>
            </a:lvl1pPr>
          </a:lstStyle>
          <a:p>
            <a:pPr lvl="0"/>
            <a:r>
              <a:rPr lang="nl-NL" dirty="0"/>
              <a:t>Click to add presenter’s name </a:t>
            </a:r>
            <a:br>
              <a:rPr lang="nl-NL" dirty="0"/>
            </a:br>
            <a:r>
              <a:rPr lang="nl-NL" dirty="0"/>
              <a:t>Job title</a:t>
            </a:r>
          </a:p>
        </p:txBody>
      </p:sp>
      <p:sp>
        <p:nvSpPr>
          <p:cNvPr id="3" name="Picture Placeholder 2"/>
          <p:cNvSpPr>
            <a:spLocks noGrp="1"/>
          </p:cNvSpPr>
          <p:nvPr>
            <p:ph type="pic" sz="quarter" idx="12"/>
          </p:nvPr>
        </p:nvSpPr>
        <p:spPr>
          <a:xfrm>
            <a:off x="4886325" y="566738"/>
            <a:ext cx="3924300" cy="2862262"/>
          </a:xfrm>
          <a:prstGeom prst="rect">
            <a:avLst/>
          </a:prstGeom>
        </p:spPr>
        <p:txBody>
          <a:bodyPr/>
          <a:lstStyle/>
          <a:p>
            <a:endParaRPr lang="en-GB"/>
          </a:p>
        </p:txBody>
      </p:sp>
      <p:sp>
        <p:nvSpPr>
          <p:cNvPr id="5" name="Picture Placeholder 4"/>
          <p:cNvSpPr>
            <a:spLocks noGrp="1"/>
          </p:cNvSpPr>
          <p:nvPr>
            <p:ph type="pic" sz="quarter" idx="13"/>
          </p:nvPr>
        </p:nvSpPr>
        <p:spPr>
          <a:xfrm>
            <a:off x="4886325" y="3429000"/>
            <a:ext cx="3924300" cy="2705100"/>
          </a:xfrm>
          <a:prstGeom prst="rect">
            <a:avLst/>
          </a:prstGeom>
        </p:spPr>
        <p:txBody>
          <a:bodyPr/>
          <a:lstStyle/>
          <a:p>
            <a:endParaRPr lang="en-GB"/>
          </a:p>
        </p:txBody>
      </p:sp>
    </p:spTree>
    <p:extLst>
      <p:ext uri="{BB962C8B-B14F-4D97-AF65-F5344CB8AC3E}">
        <p14:creationId xmlns:p14="http://schemas.microsoft.com/office/powerpoint/2010/main" val="155597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_Title slide">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1EC009-1AB6-46B3-89FC-A2752A5CC63B}"/>
              </a:ext>
            </a:extLst>
          </p:cNvPr>
          <p:cNvSpPr/>
          <p:nvPr userDrawn="1"/>
        </p:nvSpPr>
        <p:spPr>
          <a:xfrm>
            <a:off x="3243741" y="2741424"/>
            <a:ext cx="5896843"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hthoek 17">
            <a:extLst>
              <a:ext uri="{FF2B5EF4-FFF2-40B4-BE49-F238E27FC236}">
                <a16:creationId xmlns:a16="http://schemas.microsoft.com/office/drawing/2014/main" id="{552F9B91-4010-4562-9359-EED6891B29B8}"/>
              </a:ext>
            </a:extLst>
          </p:cNvPr>
          <p:cNvSpPr/>
          <p:nvPr userDrawn="1"/>
        </p:nvSpPr>
        <p:spPr>
          <a:xfrm>
            <a:off x="363785" y="3415144"/>
            <a:ext cx="8432223" cy="34428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el 1">
            <a:extLst>
              <a:ext uri="{FF2B5EF4-FFF2-40B4-BE49-F238E27FC236}">
                <a16:creationId xmlns:a16="http://schemas.microsoft.com/office/drawing/2014/main" id="{A199696C-1A0F-4C0D-85B6-89CC710B7380}"/>
              </a:ext>
            </a:extLst>
          </p:cNvPr>
          <p:cNvSpPr>
            <a:spLocks noGrp="1"/>
          </p:cNvSpPr>
          <p:nvPr>
            <p:ph type="ctrTitle" hasCustomPrompt="1"/>
          </p:nvPr>
        </p:nvSpPr>
        <p:spPr>
          <a:xfrm>
            <a:off x="704983" y="3991479"/>
            <a:ext cx="7632772" cy="1167973"/>
          </a:xfrm>
          <a:prstGeom prst="rect">
            <a:avLst/>
          </a:prstGeom>
        </p:spPr>
        <p:txBody>
          <a:bodyPr anchor="t">
            <a:noAutofit/>
          </a:bodyPr>
          <a:lstStyle>
            <a:lvl1pPr algn="l">
              <a:lnSpc>
                <a:spcPts val="4500"/>
              </a:lnSpc>
              <a:defRPr sz="4400" spc="70" baseline="0">
                <a:solidFill>
                  <a:schemeClr val="bg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20" name="Ondertitel 2">
            <a:extLst>
              <a:ext uri="{FF2B5EF4-FFF2-40B4-BE49-F238E27FC236}">
                <a16:creationId xmlns:a16="http://schemas.microsoft.com/office/drawing/2014/main" id="{7D927364-844D-4A85-B6EB-FBFEED2E4891}"/>
              </a:ext>
            </a:extLst>
          </p:cNvPr>
          <p:cNvSpPr>
            <a:spLocks noGrp="1"/>
          </p:cNvSpPr>
          <p:nvPr>
            <p:ph type="subTitle" idx="1" hasCustomPrompt="1"/>
          </p:nvPr>
        </p:nvSpPr>
        <p:spPr>
          <a:xfrm>
            <a:off x="713346" y="5228105"/>
            <a:ext cx="4172979" cy="351565"/>
          </a:xfrm>
          <a:prstGeom prst="rect">
            <a:avLst/>
          </a:prstGeom>
        </p:spPr>
        <p:txBody>
          <a:bodyPr>
            <a:noAutofit/>
          </a:bodyPr>
          <a:lstStyle>
            <a:lvl1pPr marL="0" indent="0" algn="l">
              <a:buNone/>
              <a:defRPr sz="2000" spc="50" baseline="0">
                <a:solidFill>
                  <a:schemeClr val="bg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21" name="Tijdelijke aanduiding voor tekst 9">
            <a:extLst>
              <a:ext uri="{FF2B5EF4-FFF2-40B4-BE49-F238E27FC236}">
                <a16:creationId xmlns:a16="http://schemas.microsoft.com/office/drawing/2014/main" id="{BFA6C715-12C9-4F92-B6DE-60323A6EC88F}"/>
              </a:ext>
            </a:extLst>
          </p:cNvPr>
          <p:cNvSpPr>
            <a:spLocks noGrp="1"/>
          </p:cNvSpPr>
          <p:nvPr>
            <p:ph type="body" sz="quarter" idx="11" hasCustomPrompt="1"/>
          </p:nvPr>
        </p:nvSpPr>
        <p:spPr>
          <a:xfrm>
            <a:off x="704983" y="5788551"/>
            <a:ext cx="5823635" cy="681075"/>
          </a:xfrm>
          <a:prstGeom prst="rect">
            <a:avLst/>
          </a:prstGeom>
        </p:spPr>
        <p:txBody>
          <a:bodyPr>
            <a:noAutofit/>
          </a:bodyPr>
          <a:lstStyle>
            <a:lvl1pPr marL="0" indent="0">
              <a:buNone/>
              <a:defRPr sz="2000" spc="50" baseline="0">
                <a:solidFill>
                  <a:schemeClr val="bg2"/>
                </a:solidFill>
                <a:latin typeface="+mj-lt"/>
                <a:ea typeface="Aero Light" pitchFamily="50" charset="2"/>
              </a:defRPr>
            </a:lvl1pPr>
          </a:lstStyle>
          <a:p>
            <a:pPr lvl="0"/>
            <a:r>
              <a:rPr lang="nl-NL" dirty="0"/>
              <a:t>Click to add presenter’s name and job title</a:t>
            </a:r>
          </a:p>
        </p:txBody>
      </p:sp>
      <p:pic>
        <p:nvPicPr>
          <p:cNvPr id="23" name="Afbeelding 22">
            <a:extLst>
              <a:ext uri="{FF2B5EF4-FFF2-40B4-BE49-F238E27FC236}">
                <a16:creationId xmlns:a16="http://schemas.microsoft.com/office/drawing/2014/main" id="{E63E3581-10E1-4073-944D-F8E146E171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330" y="546281"/>
            <a:ext cx="3919535" cy="1394901"/>
          </a:xfrm>
          <a:prstGeom prst="rect">
            <a:avLst/>
          </a:prstGeom>
          <a:noFill/>
          <a:ln>
            <a:noFill/>
          </a:ln>
        </p:spPr>
      </p:pic>
      <p:sp>
        <p:nvSpPr>
          <p:cNvPr id="3" name="Picture Placeholder 2"/>
          <p:cNvSpPr>
            <a:spLocks noGrp="1"/>
          </p:cNvSpPr>
          <p:nvPr>
            <p:ph type="pic" sz="quarter" idx="12"/>
          </p:nvPr>
        </p:nvSpPr>
        <p:spPr>
          <a:xfrm>
            <a:off x="4886325" y="546100"/>
            <a:ext cx="3924300" cy="2868613"/>
          </a:xfrm>
          <a:prstGeom prst="rect">
            <a:avLst/>
          </a:prstGeom>
        </p:spPr>
        <p:txBody>
          <a:bodyPr/>
          <a:lstStyle/>
          <a:p>
            <a:endParaRPr lang="en-GB"/>
          </a:p>
        </p:txBody>
      </p:sp>
    </p:spTree>
    <p:extLst>
      <p:ext uri="{BB962C8B-B14F-4D97-AF65-F5344CB8AC3E}">
        <p14:creationId xmlns:p14="http://schemas.microsoft.com/office/powerpoint/2010/main" val="385678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_Title slide">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1EC009-1AB6-46B3-89FC-A2752A5CC63B}"/>
              </a:ext>
            </a:extLst>
          </p:cNvPr>
          <p:cNvSpPr/>
          <p:nvPr userDrawn="1"/>
        </p:nvSpPr>
        <p:spPr>
          <a:xfrm>
            <a:off x="3243741" y="2741424"/>
            <a:ext cx="5896843"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hthoek 17">
            <a:extLst>
              <a:ext uri="{FF2B5EF4-FFF2-40B4-BE49-F238E27FC236}">
                <a16:creationId xmlns:a16="http://schemas.microsoft.com/office/drawing/2014/main" id="{552F9B91-4010-4562-9359-EED6891B29B8}"/>
              </a:ext>
            </a:extLst>
          </p:cNvPr>
          <p:cNvSpPr/>
          <p:nvPr userDrawn="1"/>
        </p:nvSpPr>
        <p:spPr>
          <a:xfrm>
            <a:off x="363785" y="3415144"/>
            <a:ext cx="8432223" cy="34428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el 1">
            <a:extLst>
              <a:ext uri="{FF2B5EF4-FFF2-40B4-BE49-F238E27FC236}">
                <a16:creationId xmlns:a16="http://schemas.microsoft.com/office/drawing/2014/main" id="{A199696C-1A0F-4C0D-85B6-89CC710B7380}"/>
              </a:ext>
            </a:extLst>
          </p:cNvPr>
          <p:cNvSpPr>
            <a:spLocks noGrp="1"/>
          </p:cNvSpPr>
          <p:nvPr>
            <p:ph type="ctrTitle" hasCustomPrompt="1"/>
          </p:nvPr>
        </p:nvSpPr>
        <p:spPr>
          <a:xfrm>
            <a:off x="704983" y="3991479"/>
            <a:ext cx="4181342" cy="1167973"/>
          </a:xfrm>
          <a:prstGeom prst="rect">
            <a:avLst/>
          </a:prstGeom>
        </p:spPr>
        <p:txBody>
          <a:bodyPr anchor="t">
            <a:noAutofit/>
          </a:bodyPr>
          <a:lstStyle>
            <a:lvl1pPr algn="l">
              <a:lnSpc>
                <a:spcPts val="4500"/>
              </a:lnSpc>
              <a:defRPr sz="4400" spc="70" baseline="0">
                <a:solidFill>
                  <a:schemeClr val="bg2"/>
                </a:solidFill>
                <a:latin typeface="Calibri bold" panose="020F0702030404030204" pitchFamily="34" charset="0"/>
                <a:cs typeface="Calibri bold" panose="020F0702030404030204" pitchFamily="34" charset="0"/>
              </a:defRPr>
            </a:lvl1pPr>
          </a:lstStyle>
          <a:p>
            <a:r>
              <a:rPr lang="nl-NL" dirty="0"/>
              <a:t>CLICK TO EDIT</a:t>
            </a:r>
            <a:br>
              <a:rPr lang="nl-NL" dirty="0"/>
            </a:br>
            <a:r>
              <a:rPr lang="nl-NL" dirty="0"/>
              <a:t>TITLE</a:t>
            </a:r>
            <a:endParaRPr lang="en-GB" dirty="0"/>
          </a:p>
        </p:txBody>
      </p:sp>
      <p:sp>
        <p:nvSpPr>
          <p:cNvPr id="20" name="Ondertitel 2">
            <a:extLst>
              <a:ext uri="{FF2B5EF4-FFF2-40B4-BE49-F238E27FC236}">
                <a16:creationId xmlns:a16="http://schemas.microsoft.com/office/drawing/2014/main" id="{7D927364-844D-4A85-B6EB-FBFEED2E4891}"/>
              </a:ext>
            </a:extLst>
          </p:cNvPr>
          <p:cNvSpPr>
            <a:spLocks noGrp="1"/>
          </p:cNvSpPr>
          <p:nvPr>
            <p:ph type="subTitle" idx="1" hasCustomPrompt="1"/>
          </p:nvPr>
        </p:nvSpPr>
        <p:spPr>
          <a:xfrm>
            <a:off x="713346" y="5228105"/>
            <a:ext cx="4172979" cy="351565"/>
          </a:xfrm>
          <a:prstGeom prst="rect">
            <a:avLst/>
          </a:prstGeom>
        </p:spPr>
        <p:txBody>
          <a:bodyPr>
            <a:noAutofit/>
          </a:bodyPr>
          <a:lstStyle>
            <a:lvl1pPr marL="0" indent="0" algn="l">
              <a:buNone/>
              <a:defRPr sz="2000" spc="50" baseline="0">
                <a:solidFill>
                  <a:schemeClr val="bg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21" name="Tijdelijke aanduiding voor tekst 9">
            <a:extLst>
              <a:ext uri="{FF2B5EF4-FFF2-40B4-BE49-F238E27FC236}">
                <a16:creationId xmlns:a16="http://schemas.microsoft.com/office/drawing/2014/main" id="{BFA6C715-12C9-4F92-B6DE-60323A6EC88F}"/>
              </a:ext>
            </a:extLst>
          </p:cNvPr>
          <p:cNvSpPr>
            <a:spLocks noGrp="1"/>
          </p:cNvSpPr>
          <p:nvPr>
            <p:ph type="body" sz="quarter" idx="11" hasCustomPrompt="1"/>
          </p:nvPr>
        </p:nvSpPr>
        <p:spPr>
          <a:xfrm>
            <a:off x="704984" y="5788551"/>
            <a:ext cx="4181342" cy="602417"/>
          </a:xfrm>
          <a:prstGeom prst="rect">
            <a:avLst/>
          </a:prstGeom>
        </p:spPr>
        <p:txBody>
          <a:bodyPr>
            <a:noAutofit/>
          </a:bodyPr>
          <a:lstStyle>
            <a:lvl1pPr marL="0" indent="0">
              <a:buNone/>
              <a:defRPr sz="2000" spc="50" baseline="0">
                <a:solidFill>
                  <a:schemeClr val="bg2"/>
                </a:solidFill>
                <a:latin typeface="+mj-lt"/>
                <a:ea typeface="Aero Light" pitchFamily="50" charset="2"/>
              </a:defRPr>
            </a:lvl1pPr>
          </a:lstStyle>
          <a:p>
            <a:pPr lvl="0"/>
            <a:r>
              <a:rPr lang="nl-NL" dirty="0"/>
              <a:t>Click to add presenter’s name and </a:t>
            </a:r>
            <a:br>
              <a:rPr lang="nl-NL" dirty="0"/>
            </a:br>
            <a:r>
              <a:rPr lang="nl-NL" dirty="0"/>
              <a:t>job title</a:t>
            </a:r>
          </a:p>
        </p:txBody>
      </p:sp>
      <p:pic>
        <p:nvPicPr>
          <p:cNvPr id="23" name="Afbeelding 22">
            <a:extLst>
              <a:ext uri="{FF2B5EF4-FFF2-40B4-BE49-F238E27FC236}">
                <a16:creationId xmlns:a16="http://schemas.microsoft.com/office/drawing/2014/main" id="{E63E3581-10E1-4073-944D-F8E146E171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330" y="546281"/>
            <a:ext cx="3919535" cy="1394901"/>
          </a:xfrm>
          <a:prstGeom prst="rect">
            <a:avLst/>
          </a:prstGeom>
          <a:noFill/>
          <a:ln>
            <a:noFill/>
          </a:ln>
        </p:spPr>
      </p:pic>
      <p:sp>
        <p:nvSpPr>
          <p:cNvPr id="3" name="Picture Placeholder 2"/>
          <p:cNvSpPr>
            <a:spLocks noGrp="1"/>
          </p:cNvSpPr>
          <p:nvPr>
            <p:ph type="pic" sz="quarter" idx="12"/>
          </p:nvPr>
        </p:nvSpPr>
        <p:spPr>
          <a:xfrm>
            <a:off x="4886325" y="566738"/>
            <a:ext cx="3924300" cy="5567362"/>
          </a:xfrm>
          <a:prstGeom prst="rect">
            <a:avLst/>
          </a:prstGeom>
        </p:spPr>
        <p:txBody>
          <a:bodyPr/>
          <a:lstStyle/>
          <a:p>
            <a:endParaRPr lang="en-GB"/>
          </a:p>
        </p:txBody>
      </p:sp>
    </p:spTree>
    <p:extLst>
      <p:ext uri="{BB962C8B-B14F-4D97-AF65-F5344CB8AC3E}">
        <p14:creationId xmlns:p14="http://schemas.microsoft.com/office/powerpoint/2010/main" val="140133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_Title slide">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E1EC009-1AB6-46B3-89FC-A2752A5CC63B}"/>
              </a:ext>
            </a:extLst>
          </p:cNvPr>
          <p:cNvSpPr/>
          <p:nvPr userDrawn="1"/>
        </p:nvSpPr>
        <p:spPr>
          <a:xfrm>
            <a:off x="3243741" y="2741424"/>
            <a:ext cx="5896843" cy="4116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hthoek 17">
            <a:extLst>
              <a:ext uri="{FF2B5EF4-FFF2-40B4-BE49-F238E27FC236}">
                <a16:creationId xmlns:a16="http://schemas.microsoft.com/office/drawing/2014/main" id="{552F9B91-4010-4562-9359-EED6891B29B8}"/>
              </a:ext>
            </a:extLst>
          </p:cNvPr>
          <p:cNvSpPr/>
          <p:nvPr userDrawn="1"/>
        </p:nvSpPr>
        <p:spPr>
          <a:xfrm>
            <a:off x="378402" y="3415144"/>
            <a:ext cx="8432223" cy="34428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el 1">
            <a:extLst>
              <a:ext uri="{FF2B5EF4-FFF2-40B4-BE49-F238E27FC236}">
                <a16:creationId xmlns:a16="http://schemas.microsoft.com/office/drawing/2014/main" id="{A199696C-1A0F-4C0D-85B6-89CC710B7380}"/>
              </a:ext>
            </a:extLst>
          </p:cNvPr>
          <p:cNvSpPr>
            <a:spLocks noGrp="1"/>
          </p:cNvSpPr>
          <p:nvPr>
            <p:ph type="ctrTitle" hasCustomPrompt="1"/>
          </p:nvPr>
        </p:nvSpPr>
        <p:spPr>
          <a:xfrm>
            <a:off x="704983" y="3991479"/>
            <a:ext cx="4181342" cy="1167973"/>
          </a:xfrm>
          <a:prstGeom prst="rect">
            <a:avLst/>
          </a:prstGeom>
        </p:spPr>
        <p:txBody>
          <a:bodyPr anchor="t">
            <a:noAutofit/>
          </a:bodyPr>
          <a:lstStyle>
            <a:lvl1pPr algn="l">
              <a:lnSpc>
                <a:spcPts val="4500"/>
              </a:lnSpc>
              <a:defRPr sz="4400" spc="70" baseline="0">
                <a:solidFill>
                  <a:schemeClr val="bg2"/>
                </a:solidFill>
                <a:latin typeface="Calibri bold" panose="020F0702030404030204" pitchFamily="34" charset="0"/>
                <a:cs typeface="Calibri bold" panose="020F0702030404030204" pitchFamily="34" charset="0"/>
              </a:defRPr>
            </a:lvl1pPr>
          </a:lstStyle>
          <a:p>
            <a:r>
              <a:rPr lang="nl-NL" dirty="0"/>
              <a:t>CLICK TO EDIT TITLE</a:t>
            </a:r>
            <a:endParaRPr lang="en-GB" dirty="0"/>
          </a:p>
        </p:txBody>
      </p:sp>
      <p:sp>
        <p:nvSpPr>
          <p:cNvPr id="20" name="Ondertitel 2">
            <a:extLst>
              <a:ext uri="{FF2B5EF4-FFF2-40B4-BE49-F238E27FC236}">
                <a16:creationId xmlns:a16="http://schemas.microsoft.com/office/drawing/2014/main" id="{7D927364-844D-4A85-B6EB-FBFEED2E4891}"/>
              </a:ext>
            </a:extLst>
          </p:cNvPr>
          <p:cNvSpPr>
            <a:spLocks noGrp="1"/>
          </p:cNvSpPr>
          <p:nvPr>
            <p:ph type="subTitle" idx="1" hasCustomPrompt="1"/>
          </p:nvPr>
        </p:nvSpPr>
        <p:spPr>
          <a:xfrm>
            <a:off x="713346" y="5228105"/>
            <a:ext cx="4172979" cy="351565"/>
          </a:xfrm>
          <a:prstGeom prst="rect">
            <a:avLst/>
          </a:prstGeom>
        </p:spPr>
        <p:txBody>
          <a:bodyPr>
            <a:noAutofit/>
          </a:bodyPr>
          <a:lstStyle>
            <a:lvl1pPr marL="0" indent="0" algn="l">
              <a:buNone/>
              <a:defRPr sz="2000" spc="50" baseline="0">
                <a:solidFill>
                  <a:schemeClr val="bg2"/>
                </a:solidFill>
                <a:latin typeface="+mn-lt"/>
                <a:ea typeface="Aero Light" pitchFamily="50"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Click to edit subtitle </a:t>
            </a:r>
            <a:endParaRPr lang="en-GB" dirty="0"/>
          </a:p>
        </p:txBody>
      </p:sp>
      <p:sp>
        <p:nvSpPr>
          <p:cNvPr id="21" name="Tijdelijke aanduiding voor tekst 9">
            <a:extLst>
              <a:ext uri="{FF2B5EF4-FFF2-40B4-BE49-F238E27FC236}">
                <a16:creationId xmlns:a16="http://schemas.microsoft.com/office/drawing/2014/main" id="{BFA6C715-12C9-4F92-B6DE-60323A6EC88F}"/>
              </a:ext>
            </a:extLst>
          </p:cNvPr>
          <p:cNvSpPr>
            <a:spLocks noGrp="1"/>
          </p:cNvSpPr>
          <p:nvPr>
            <p:ph type="body" sz="quarter" idx="11" hasCustomPrompt="1"/>
          </p:nvPr>
        </p:nvSpPr>
        <p:spPr>
          <a:xfrm>
            <a:off x="704984" y="5788551"/>
            <a:ext cx="4181342" cy="681075"/>
          </a:xfrm>
          <a:prstGeom prst="rect">
            <a:avLst/>
          </a:prstGeom>
        </p:spPr>
        <p:txBody>
          <a:bodyPr>
            <a:noAutofit/>
          </a:bodyPr>
          <a:lstStyle>
            <a:lvl1pPr marL="0" indent="0">
              <a:buNone/>
              <a:defRPr sz="2000" spc="50" baseline="0">
                <a:solidFill>
                  <a:schemeClr val="bg2"/>
                </a:solidFill>
                <a:latin typeface="+mj-lt"/>
                <a:ea typeface="Aero Light" pitchFamily="50" charset="2"/>
              </a:defRPr>
            </a:lvl1pPr>
          </a:lstStyle>
          <a:p>
            <a:pPr lvl="0"/>
            <a:r>
              <a:rPr lang="nl-NL" dirty="0"/>
              <a:t>Click to add presenter’s name and job title</a:t>
            </a:r>
          </a:p>
        </p:txBody>
      </p:sp>
      <p:pic>
        <p:nvPicPr>
          <p:cNvPr id="23" name="Afbeelding 22">
            <a:extLst>
              <a:ext uri="{FF2B5EF4-FFF2-40B4-BE49-F238E27FC236}">
                <a16:creationId xmlns:a16="http://schemas.microsoft.com/office/drawing/2014/main" id="{E63E3581-10E1-4073-944D-F8E146E171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330" y="546281"/>
            <a:ext cx="3919535" cy="1394901"/>
          </a:xfrm>
          <a:prstGeom prst="rect">
            <a:avLst/>
          </a:prstGeom>
          <a:noFill/>
          <a:ln>
            <a:noFill/>
          </a:ln>
        </p:spPr>
      </p:pic>
      <p:sp>
        <p:nvSpPr>
          <p:cNvPr id="14" name="Tijdelijke aanduiding voor afbeelding 4">
            <a:extLst>
              <a:ext uri="{FF2B5EF4-FFF2-40B4-BE49-F238E27FC236}">
                <a16:creationId xmlns:a16="http://schemas.microsoft.com/office/drawing/2014/main" id="{CF0C1C67-8795-4378-A1C9-7F9D220294C8}"/>
              </a:ext>
            </a:extLst>
          </p:cNvPr>
          <p:cNvSpPr>
            <a:spLocks noGrp="1"/>
          </p:cNvSpPr>
          <p:nvPr>
            <p:ph type="pic" sz="quarter" idx="16" hasCustomPrompt="1"/>
          </p:nvPr>
        </p:nvSpPr>
        <p:spPr>
          <a:xfrm>
            <a:off x="4886326" y="546281"/>
            <a:ext cx="3909682" cy="2868863"/>
          </a:xfrm>
          <a:prstGeom prst="rect">
            <a:avLst/>
          </a:prstGeom>
          <a:solidFill>
            <a:schemeClr val="bg1"/>
          </a:solidFill>
          <a:ln>
            <a:solidFill>
              <a:schemeClr val="tx1">
                <a:lumMod val="95000"/>
                <a:lumOff val="5000"/>
              </a:schemeClr>
            </a:solidFill>
            <a:prstDash val="sysDot"/>
          </a:ln>
        </p:spPr>
        <p:txBody>
          <a:bodyPr anchor="t" anchorCtr="0">
            <a:normAutofit/>
          </a:bodyPr>
          <a:lstStyle>
            <a:lvl1pPr marL="0" indent="0" algn="l">
              <a:buNone/>
              <a:defRPr sz="1200">
                <a:solidFill>
                  <a:schemeClr val="tx1"/>
                </a:solidFill>
                <a:latin typeface="+mj-lt"/>
                <a:ea typeface="Aero Light" pitchFamily="50" charset="2"/>
              </a:defRPr>
            </a:lvl1pPr>
          </a:lstStyle>
          <a:p>
            <a:r>
              <a:rPr lang="en-GB" dirty="0"/>
              <a:t>PICTURE</a:t>
            </a:r>
          </a:p>
        </p:txBody>
      </p:sp>
      <p:sp>
        <p:nvSpPr>
          <p:cNvPr id="9" name="Tijdelijke aanduiding voor afbeelding 4">
            <a:extLst>
              <a:ext uri="{FF2B5EF4-FFF2-40B4-BE49-F238E27FC236}">
                <a16:creationId xmlns:a16="http://schemas.microsoft.com/office/drawing/2014/main" id="{CF0C1C67-8795-4378-A1C9-7F9D220294C8}"/>
              </a:ext>
            </a:extLst>
          </p:cNvPr>
          <p:cNvSpPr>
            <a:spLocks noGrp="1"/>
          </p:cNvSpPr>
          <p:nvPr>
            <p:ph type="pic" sz="quarter" idx="17" hasCustomPrompt="1"/>
          </p:nvPr>
        </p:nvSpPr>
        <p:spPr>
          <a:xfrm>
            <a:off x="4891111" y="3424976"/>
            <a:ext cx="3909682" cy="2868863"/>
          </a:xfrm>
          <a:prstGeom prst="rect">
            <a:avLst/>
          </a:prstGeom>
          <a:solidFill>
            <a:schemeClr val="bg1"/>
          </a:solidFill>
          <a:ln>
            <a:solidFill>
              <a:schemeClr val="tx1">
                <a:lumMod val="95000"/>
                <a:lumOff val="5000"/>
              </a:schemeClr>
            </a:solidFill>
            <a:prstDash val="sysDot"/>
          </a:ln>
        </p:spPr>
        <p:txBody>
          <a:bodyPr anchor="t" anchorCtr="0">
            <a:normAutofit/>
          </a:bodyPr>
          <a:lstStyle>
            <a:lvl1pPr marL="0" indent="0" algn="l">
              <a:buNone/>
              <a:defRPr sz="1200">
                <a:solidFill>
                  <a:schemeClr val="tx1"/>
                </a:solidFill>
                <a:latin typeface="+mj-lt"/>
                <a:ea typeface="Aero Light" pitchFamily="50" charset="2"/>
              </a:defRPr>
            </a:lvl1pPr>
          </a:lstStyle>
          <a:p>
            <a:r>
              <a:rPr lang="en-GB" dirty="0"/>
              <a:t>PICTURE</a:t>
            </a:r>
          </a:p>
        </p:txBody>
      </p:sp>
    </p:spTree>
    <p:extLst>
      <p:ext uri="{BB962C8B-B14F-4D97-AF65-F5344CB8AC3E}">
        <p14:creationId xmlns:p14="http://schemas.microsoft.com/office/powerpoint/2010/main" val="143831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slide_ Facts">
    <p:spTree>
      <p:nvGrpSpPr>
        <p:cNvPr id="1" name=""/>
        <p:cNvGrpSpPr/>
        <p:nvPr/>
      </p:nvGrpSpPr>
      <p:grpSpPr>
        <a:xfrm>
          <a:off x="0" y="0"/>
          <a:ext cx="0" cy="0"/>
          <a:chOff x="0" y="0"/>
          <a:chExt cx="0" cy="0"/>
        </a:xfrm>
      </p:grpSpPr>
      <p:pic>
        <p:nvPicPr>
          <p:cNvPr id="5" name="Afbeelding 13">
            <a:extLst>
              <a:ext uri="{FF2B5EF4-FFF2-40B4-BE49-F238E27FC236}">
                <a16:creationId xmlns:a16="http://schemas.microsoft.com/office/drawing/2014/main" id="{A6DEE0E1-E6DD-48F9-961A-927DFCE67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8" y="6225042"/>
            <a:ext cx="1298114" cy="461977"/>
          </a:xfrm>
          <a:prstGeom prst="rect">
            <a:avLst/>
          </a:prstGeom>
          <a:noFill/>
          <a:ln>
            <a:noFill/>
          </a:ln>
        </p:spPr>
      </p:pic>
      <p:sp>
        <p:nvSpPr>
          <p:cNvPr id="8" name="Rechthoek 17">
            <a:extLst>
              <a:ext uri="{FF2B5EF4-FFF2-40B4-BE49-F238E27FC236}">
                <a16:creationId xmlns:a16="http://schemas.microsoft.com/office/drawing/2014/main" id="{552F9B91-4010-4562-9359-EED6891B29B8}"/>
              </a:ext>
            </a:extLst>
          </p:cNvPr>
          <p:cNvSpPr/>
          <p:nvPr userDrawn="1"/>
        </p:nvSpPr>
        <p:spPr>
          <a:xfrm>
            <a:off x="4454013" y="3415144"/>
            <a:ext cx="4689987"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6145162" y="0"/>
            <a:ext cx="3002342"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jdelijke aanduiding voor tekst 3">
            <a:extLst>
              <a:ext uri="{FF2B5EF4-FFF2-40B4-BE49-F238E27FC236}">
                <a16:creationId xmlns:a16="http://schemas.microsoft.com/office/drawing/2014/main" id="{87A365B2-30D8-46C0-9FAA-25F176FE6749}"/>
              </a:ext>
            </a:extLst>
          </p:cNvPr>
          <p:cNvSpPr txBox="1">
            <a:spLocks/>
          </p:cNvSpPr>
          <p:nvPr userDrawn="1"/>
        </p:nvSpPr>
        <p:spPr>
          <a:xfrm>
            <a:off x="346075" y="4184651"/>
            <a:ext cx="4530013" cy="1949450"/>
          </a:xfrm>
          <a:prstGeom prst="rect">
            <a:avLst/>
          </a:prstGeom>
          <a:solidFill>
            <a:schemeClr val="tx2"/>
          </a:solidFill>
        </p:spPr>
        <p:txBody>
          <a:bodyPr lIns="252000" tIns="25200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j-lt"/>
                <a:ea typeface="Aero Light" pitchFamily="50" charset="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endParaRPr lang="en-GB" sz="2200" dirty="0"/>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102" y="3247779"/>
            <a:ext cx="2537455" cy="58220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9333" b="11158"/>
          <a:stretch/>
        </p:blipFill>
        <p:spPr bwMode="auto">
          <a:xfrm>
            <a:off x="1199898" y="1696762"/>
            <a:ext cx="957263" cy="387495"/>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TextBox 14"/>
          <p:cNvSpPr txBox="1"/>
          <p:nvPr userDrawn="1"/>
        </p:nvSpPr>
        <p:spPr>
          <a:xfrm>
            <a:off x="2677440" y="4949770"/>
            <a:ext cx="2191666" cy="950189"/>
          </a:xfrm>
          <a:prstGeom prst="rect">
            <a:avLst/>
          </a:prstGeom>
        </p:spPr>
        <p:txBody>
          <a:bodyPr vert="horz" wrap="square" lIns="91440" tIns="45720" rIns="91440" bIns="45720" rtlCol="0" anchor="b">
            <a:noAutofit/>
          </a:bodyPr>
          <a:lstStyle/>
          <a:p>
            <a:pPr algn="ctr"/>
            <a:r>
              <a:rPr lang="en-GB" sz="1600" dirty="0">
                <a:solidFill>
                  <a:schemeClr val="bg1"/>
                </a:solidFill>
                <a:latin typeface="+mj-lt"/>
              </a:rPr>
              <a:t>UK city for students</a:t>
            </a:r>
          </a:p>
          <a:p>
            <a:pPr algn="ctr"/>
            <a:r>
              <a:rPr lang="en-GB" sz="1600" dirty="0" err="1">
                <a:solidFill>
                  <a:schemeClr val="bg1"/>
                </a:solidFill>
                <a:latin typeface="+mj-lt"/>
              </a:rPr>
              <a:t>Natwest</a:t>
            </a:r>
            <a:r>
              <a:rPr lang="en-GB" sz="1600" dirty="0">
                <a:solidFill>
                  <a:schemeClr val="bg1"/>
                </a:solidFill>
                <a:latin typeface="+mj-lt"/>
              </a:rPr>
              <a:t> student living index 2016</a:t>
            </a:r>
          </a:p>
        </p:txBody>
      </p:sp>
      <p:sp>
        <p:nvSpPr>
          <p:cNvPr id="16" name="TextBox 15"/>
          <p:cNvSpPr txBox="1"/>
          <p:nvPr userDrawn="1"/>
        </p:nvSpPr>
        <p:spPr>
          <a:xfrm>
            <a:off x="6057035" y="5385545"/>
            <a:ext cx="2929007" cy="842243"/>
          </a:xfrm>
          <a:prstGeom prst="rect">
            <a:avLst/>
          </a:prstGeom>
        </p:spPr>
        <p:txBody>
          <a:bodyPr vert="horz" wrap="square" lIns="91440" tIns="45720" rIns="91440" bIns="45720" rtlCol="0" anchor="b">
            <a:noAutofit/>
          </a:bodyPr>
          <a:lstStyle/>
          <a:p>
            <a:pPr algn="ctr"/>
            <a:r>
              <a:rPr lang="en-GB" sz="1600" dirty="0">
                <a:solidFill>
                  <a:schemeClr val="bg1"/>
                </a:solidFill>
                <a:latin typeface="+mj-lt"/>
              </a:rPr>
              <a:t>University of Portsmouth in top 15% for student satisfaction</a:t>
            </a:r>
          </a:p>
          <a:p>
            <a:pPr algn="ctr"/>
            <a:r>
              <a:rPr lang="en-GB" sz="1600" dirty="0">
                <a:solidFill>
                  <a:schemeClr val="bg1"/>
                </a:solidFill>
                <a:latin typeface="+mj-lt"/>
              </a:rPr>
              <a:t>(National Student Survey 2017)</a:t>
            </a:r>
          </a:p>
        </p:txBody>
      </p:sp>
      <p:sp>
        <p:nvSpPr>
          <p:cNvPr id="17" name="TextBox 16"/>
          <p:cNvSpPr txBox="1"/>
          <p:nvPr userDrawn="1"/>
        </p:nvSpPr>
        <p:spPr>
          <a:xfrm>
            <a:off x="4450787" y="3973968"/>
            <a:ext cx="3395937" cy="954766"/>
          </a:xfrm>
          <a:prstGeom prst="rect">
            <a:avLst/>
          </a:prstGeom>
        </p:spPr>
        <p:txBody>
          <a:bodyPr vert="horz" wrap="square" lIns="91440" tIns="45720" rIns="91440" bIns="45720" rtlCol="0" anchor="b">
            <a:noAutofit/>
          </a:bodyPr>
          <a:lstStyle/>
          <a:p>
            <a:pPr algn="ctr"/>
            <a:r>
              <a:rPr lang="en-GB" sz="1600" dirty="0">
                <a:solidFill>
                  <a:schemeClr val="bg1"/>
                </a:solidFill>
                <a:latin typeface="+mj-lt"/>
              </a:rPr>
              <a:t>of </a:t>
            </a:r>
            <a:r>
              <a:rPr lang="en-GB" sz="1600" dirty="0">
                <a:solidFill>
                  <a:schemeClr val="bg1"/>
                </a:solidFill>
                <a:latin typeface="Calibri bold" panose="020F0702030404030204" pitchFamily="34" charset="0"/>
              </a:rPr>
              <a:t>GRADUATES WORKING </a:t>
            </a:r>
            <a:br>
              <a:rPr lang="en-GB" sz="1600" dirty="0">
                <a:solidFill>
                  <a:schemeClr val="bg1"/>
                </a:solidFill>
                <a:latin typeface="Calibri bold" panose="020F0702030404030204" pitchFamily="34" charset="0"/>
              </a:rPr>
            </a:br>
            <a:r>
              <a:rPr lang="en-GB" sz="1600" dirty="0">
                <a:solidFill>
                  <a:schemeClr val="bg1"/>
                </a:solidFill>
                <a:latin typeface="+mj-lt"/>
              </a:rPr>
              <a:t>or in </a:t>
            </a:r>
            <a:r>
              <a:rPr lang="en-GB" sz="1600" dirty="0">
                <a:solidFill>
                  <a:schemeClr val="bg1"/>
                </a:solidFill>
                <a:latin typeface="Calibri bold" panose="020F0702030404030204" pitchFamily="34" charset="0"/>
              </a:rPr>
              <a:t>FURTHER STUDY </a:t>
            </a:r>
            <a:br>
              <a:rPr lang="en-GB" sz="1600" dirty="0">
                <a:solidFill>
                  <a:schemeClr val="bg1"/>
                </a:solidFill>
              </a:rPr>
            </a:br>
            <a:r>
              <a:rPr lang="en-GB" sz="1600" dirty="0">
                <a:solidFill>
                  <a:schemeClr val="bg1"/>
                </a:solidFill>
              </a:rPr>
              <a:t>(</a:t>
            </a:r>
            <a:r>
              <a:rPr lang="en-GB" sz="1600" dirty="0" err="1">
                <a:solidFill>
                  <a:schemeClr val="bg1"/>
                </a:solidFill>
                <a:latin typeface="+mj-lt"/>
              </a:rPr>
              <a:t>DLHE</a:t>
            </a:r>
            <a:r>
              <a:rPr lang="en-GB" sz="1600" dirty="0">
                <a:solidFill>
                  <a:schemeClr val="bg1"/>
                </a:solidFill>
                <a:latin typeface="+mj-lt"/>
              </a:rPr>
              <a:t> 2016)</a:t>
            </a:r>
          </a:p>
        </p:txBody>
      </p:sp>
      <p:sp>
        <p:nvSpPr>
          <p:cNvPr id="18" name="TextBox 17"/>
          <p:cNvSpPr txBox="1"/>
          <p:nvPr userDrawn="1"/>
        </p:nvSpPr>
        <p:spPr>
          <a:xfrm>
            <a:off x="310632" y="4408668"/>
            <a:ext cx="2429356" cy="1500237"/>
          </a:xfrm>
          <a:prstGeom prst="rect">
            <a:avLst/>
          </a:prstGeom>
        </p:spPr>
        <p:txBody>
          <a:bodyPr vert="horz" wrap="square" lIns="91440" tIns="45720" rIns="91440" bIns="45720" rtlCol="0" anchor="b">
            <a:noAutofit/>
          </a:bodyPr>
          <a:lstStyle/>
          <a:p>
            <a:pPr algn="ctr"/>
            <a:r>
              <a:rPr lang="en-GB" sz="1700" dirty="0">
                <a:solidFill>
                  <a:schemeClr val="bg2"/>
                </a:solidFill>
                <a:latin typeface="Calibri bold" panose="020F0702030404030204" pitchFamily="34" charset="0"/>
              </a:rPr>
              <a:t>NEW UNIVERSITIES </a:t>
            </a:r>
            <a:br>
              <a:rPr lang="en-GB" sz="1700" dirty="0">
                <a:solidFill>
                  <a:schemeClr val="bg2"/>
                </a:solidFill>
                <a:latin typeface="+mj-lt"/>
              </a:rPr>
            </a:br>
            <a:r>
              <a:rPr lang="en-GB" sz="1600" dirty="0">
                <a:solidFill>
                  <a:schemeClr val="bg2"/>
                </a:solidFill>
                <a:latin typeface="+mj-lt"/>
              </a:rPr>
              <a:t>in the Times Higher Education Young</a:t>
            </a:r>
            <a:br>
              <a:rPr lang="en-GB" sz="1600" dirty="0">
                <a:solidFill>
                  <a:schemeClr val="bg2"/>
                </a:solidFill>
                <a:latin typeface="+mj-lt"/>
              </a:rPr>
            </a:br>
            <a:r>
              <a:rPr lang="en-GB" sz="1600" dirty="0">
                <a:solidFill>
                  <a:schemeClr val="bg2"/>
                </a:solidFill>
                <a:latin typeface="+mj-lt"/>
              </a:rPr>
              <a:t>University Rankings 2017</a:t>
            </a:r>
            <a:endParaRPr lang="en-GB" sz="1600" dirty="0">
              <a:solidFill>
                <a:schemeClr val="tx1">
                  <a:lumMod val="50000"/>
                  <a:lumOff val="50000"/>
                </a:schemeClr>
              </a:solidFill>
              <a:latin typeface="+mj-lt"/>
            </a:endParaRPr>
          </a:p>
        </p:txBody>
      </p:sp>
      <p:sp>
        <p:nvSpPr>
          <p:cNvPr id="19" name="TextBox 18"/>
          <p:cNvSpPr txBox="1"/>
          <p:nvPr userDrawn="1"/>
        </p:nvSpPr>
        <p:spPr>
          <a:xfrm>
            <a:off x="6174008" y="816535"/>
            <a:ext cx="2655668" cy="717033"/>
          </a:xfrm>
          <a:prstGeom prst="rect">
            <a:avLst/>
          </a:prstGeom>
        </p:spPr>
        <p:txBody>
          <a:bodyPr vert="horz" wrap="square" lIns="91440" tIns="45720" rIns="91440" bIns="45720" rtlCol="0" anchor="b">
            <a:noAutofit/>
          </a:bodyPr>
          <a:lstStyle/>
          <a:p>
            <a:pPr algn="ctr"/>
            <a:r>
              <a:rPr lang="en-GB" sz="1600" dirty="0">
                <a:solidFill>
                  <a:schemeClr val="bg2"/>
                </a:solidFill>
                <a:latin typeface="+mj-lt"/>
              </a:rPr>
              <a:t>in The Guardian’s </a:t>
            </a:r>
            <a:br>
              <a:rPr lang="en-GB" sz="1600" dirty="0">
                <a:solidFill>
                  <a:schemeClr val="bg2"/>
                </a:solidFill>
                <a:latin typeface="+mj-lt"/>
              </a:rPr>
            </a:br>
            <a:r>
              <a:rPr lang="en-GB" sz="1600" dirty="0">
                <a:solidFill>
                  <a:schemeClr val="bg2"/>
                </a:solidFill>
                <a:latin typeface="+mj-lt"/>
              </a:rPr>
              <a:t>University guide 2018</a:t>
            </a:r>
          </a:p>
        </p:txBody>
      </p:sp>
      <p:sp>
        <p:nvSpPr>
          <p:cNvPr id="20" name="TextBox 19"/>
          <p:cNvSpPr txBox="1"/>
          <p:nvPr userDrawn="1"/>
        </p:nvSpPr>
        <p:spPr>
          <a:xfrm>
            <a:off x="974093" y="1034054"/>
            <a:ext cx="2657475" cy="1712913"/>
          </a:xfrm>
          <a:prstGeom prst="rect">
            <a:avLst/>
          </a:prstGeom>
        </p:spPr>
        <p:txBody>
          <a:bodyPr vert="horz" wrap="square" lIns="91440" tIns="45720" rIns="91440" bIns="45720" rtlCol="0" anchor="b">
            <a:normAutofit/>
          </a:bodyPr>
          <a:lstStyle/>
          <a:p>
            <a:pPr algn="ctr"/>
            <a:r>
              <a:rPr lang="en-GB" dirty="0">
                <a:solidFill>
                  <a:schemeClr val="tx2"/>
                </a:solidFill>
                <a:latin typeface="+mj-lt"/>
              </a:rPr>
              <a:t>in the UK for </a:t>
            </a:r>
            <a:r>
              <a:rPr lang="en-GB" dirty="0">
                <a:solidFill>
                  <a:schemeClr val="tx2"/>
                </a:solidFill>
                <a:latin typeface="Calibri bold" panose="020F0702030404030204" pitchFamily="34" charset="0"/>
              </a:rPr>
              <a:t>BOOSTING GRADUATE SALARIES</a:t>
            </a:r>
          </a:p>
        </p:txBody>
      </p:sp>
      <p:sp>
        <p:nvSpPr>
          <p:cNvPr id="21" name="TextBox 20"/>
          <p:cNvSpPr txBox="1"/>
          <p:nvPr userDrawn="1"/>
        </p:nvSpPr>
        <p:spPr>
          <a:xfrm>
            <a:off x="2749513" y="4321325"/>
            <a:ext cx="1097280" cy="1082040"/>
          </a:xfrm>
          <a:prstGeom prst="rect">
            <a:avLst/>
          </a:prstGeom>
        </p:spPr>
        <p:txBody>
          <a:bodyPr vert="horz" wrap="square" lIns="91440" tIns="45720" rIns="91440" bIns="45720" rtlCol="0" anchor="b">
            <a:noAutofit/>
          </a:bodyPr>
          <a:lstStyle/>
          <a:p>
            <a:pPr algn="l"/>
            <a:r>
              <a:rPr lang="en-GB" sz="7200" b="1" spc="70" dirty="0">
                <a:solidFill>
                  <a:schemeClr val="accent1"/>
                </a:solidFill>
                <a:latin typeface="Vrinda" panose="020B0502040204020203" pitchFamily="34" charset="0"/>
                <a:ea typeface="Aero Bold" panose="02000000000000000000" pitchFamily="50" charset="2"/>
                <a:cs typeface="Vrinda" panose="020B0502040204020203" pitchFamily="34" charset="0"/>
              </a:rPr>
              <a:t>£</a:t>
            </a:r>
          </a:p>
        </p:txBody>
      </p:sp>
      <p:sp>
        <p:nvSpPr>
          <p:cNvPr id="22" name="TextBox 21"/>
          <p:cNvSpPr txBox="1"/>
          <p:nvPr userDrawn="1"/>
        </p:nvSpPr>
        <p:spPr>
          <a:xfrm>
            <a:off x="7182771" y="899412"/>
            <a:ext cx="1499357" cy="1455789"/>
          </a:xfrm>
          <a:prstGeom prst="rect">
            <a:avLst/>
          </a:prstGeom>
        </p:spPr>
        <p:txBody>
          <a:bodyPr vert="horz" wrap="square" lIns="91440" tIns="45720" rIns="91440" bIns="45720" rtlCol="0" anchor="b">
            <a:normAutofit/>
          </a:bodyPr>
          <a:lstStyle/>
          <a:p>
            <a:pPr algn="l"/>
            <a:r>
              <a:rPr lang="en-GB" sz="4000" spc="70" dirty="0">
                <a:solidFill>
                  <a:schemeClr val="bg2"/>
                </a:solidFill>
                <a:latin typeface="Calibri bold" panose="020F0702030404030204" pitchFamily="34" charset="0"/>
                <a:ea typeface="Aero Bold" panose="02000000000000000000" pitchFamily="50" charset="2"/>
                <a:cs typeface="Calibri bold" panose="020F0702030404030204" pitchFamily="34" charset="0"/>
                <a:sym typeface="Wingdings"/>
              </a:rPr>
              <a:t>5</a:t>
            </a:r>
            <a:endParaRPr lang="en-GB" sz="4000" spc="70" dirty="0">
              <a:solidFill>
                <a:schemeClr val="bg2"/>
              </a:solidFill>
              <a:latin typeface="Calibri bold" panose="020F0702030404030204" pitchFamily="34" charset="0"/>
              <a:ea typeface="Aero Bold" panose="02000000000000000000" pitchFamily="50" charset="2"/>
              <a:cs typeface="Calibri bold" panose="020F0702030404030204" pitchFamily="34" charset="0"/>
            </a:endParaRPr>
          </a:p>
        </p:txBody>
      </p:sp>
      <p:sp>
        <p:nvSpPr>
          <p:cNvPr id="23" name="Rectangle 22"/>
          <p:cNvSpPr/>
          <p:nvPr userDrawn="1"/>
        </p:nvSpPr>
        <p:spPr>
          <a:xfrm>
            <a:off x="6174008" y="443579"/>
            <a:ext cx="2655668" cy="707886"/>
          </a:xfrm>
          <a:prstGeom prst="rect">
            <a:avLst/>
          </a:prstGeom>
        </p:spPr>
        <p:txBody>
          <a:bodyPr wrap="square">
            <a:spAutoFit/>
          </a:bodyPr>
          <a:lstStyle/>
          <a:p>
            <a:pPr algn="ctr"/>
            <a:r>
              <a:rPr lang="en-GB" sz="4000" spc="70" dirty="0">
                <a:solidFill>
                  <a:schemeClr val="bg2"/>
                </a:solidFill>
                <a:latin typeface="Calibri bold" panose="020F0702030404030204" pitchFamily="34" charset="0"/>
                <a:ea typeface="Aero Bold" panose="02000000000000000000" pitchFamily="50" charset="2"/>
                <a:cs typeface="Calibri bold" panose="020F0702030404030204" pitchFamily="34" charset="0"/>
              </a:rPr>
              <a:t>TOP 40</a:t>
            </a:r>
          </a:p>
        </p:txBody>
      </p:sp>
      <p:sp>
        <p:nvSpPr>
          <p:cNvPr id="24" name="Rectangle 23"/>
          <p:cNvSpPr/>
          <p:nvPr userDrawn="1"/>
        </p:nvSpPr>
        <p:spPr>
          <a:xfrm>
            <a:off x="531320" y="4324688"/>
            <a:ext cx="2000228" cy="707886"/>
          </a:xfrm>
          <a:prstGeom prst="rect">
            <a:avLst/>
          </a:prstGeom>
        </p:spPr>
        <p:txBody>
          <a:bodyPr wrap="none">
            <a:spAutoFit/>
          </a:bodyPr>
          <a:lstStyle/>
          <a:p>
            <a:r>
              <a:rPr lang="en-GB" sz="4000" spc="70" dirty="0">
                <a:solidFill>
                  <a:schemeClr val="bg2"/>
                </a:solidFill>
                <a:latin typeface="Calibri bold" panose="020F0702030404030204" pitchFamily="34" charset="0"/>
                <a:ea typeface="Aero Bold" panose="02000000000000000000" pitchFamily="50" charset="2"/>
                <a:cs typeface="Calibri bold" panose="020F0702030404030204" pitchFamily="34" charset="0"/>
              </a:rPr>
              <a:t>TOP 100</a:t>
            </a:r>
          </a:p>
        </p:txBody>
      </p:sp>
      <p:sp>
        <p:nvSpPr>
          <p:cNvPr id="25" name="TextBox 24"/>
          <p:cNvSpPr txBox="1"/>
          <p:nvPr userDrawn="1"/>
        </p:nvSpPr>
        <p:spPr>
          <a:xfrm>
            <a:off x="7367090" y="1338869"/>
            <a:ext cx="1046763" cy="1073254"/>
          </a:xfrm>
          <a:prstGeom prst="rect">
            <a:avLst/>
          </a:prstGeom>
        </p:spPr>
        <p:txBody>
          <a:bodyPr vert="horz" wrap="square" lIns="91440" tIns="45720" rIns="91440" bIns="45720" rtlCol="0" anchor="b">
            <a:normAutofit/>
          </a:bodyPr>
          <a:lstStyle/>
          <a:p>
            <a:pPr algn="l"/>
            <a:r>
              <a:rPr lang="en-GB" sz="4800" spc="70" dirty="0">
                <a:solidFill>
                  <a:schemeClr val="accent1"/>
                </a:solidFill>
                <a:latin typeface="Berlin Sans FB Demi" panose="020E0802020502020306" pitchFamily="34" charset="0"/>
                <a:ea typeface="Aero Bold" panose="02000000000000000000" pitchFamily="50" charset="2"/>
                <a:cs typeface="Calibri bold" panose="020F0702030404030204" pitchFamily="34" charset="0"/>
                <a:sym typeface="Wingdings"/>
              </a:rPr>
              <a:t></a:t>
            </a:r>
            <a:endParaRPr lang="en-GB" sz="4800" spc="70" dirty="0">
              <a:solidFill>
                <a:schemeClr val="accent1"/>
              </a:solidFill>
              <a:latin typeface="Berlin Sans FB Demi" panose="020E0802020502020306" pitchFamily="34" charset="0"/>
              <a:ea typeface="Aero Bold" panose="02000000000000000000" pitchFamily="50" charset="2"/>
              <a:cs typeface="Calibri bold" panose="020F0702030404030204" pitchFamily="34" charset="0"/>
            </a:endParaRPr>
          </a:p>
        </p:txBody>
      </p:sp>
      <p:sp>
        <p:nvSpPr>
          <p:cNvPr id="26" name="TextBox 25"/>
          <p:cNvSpPr txBox="1"/>
          <p:nvPr userDrawn="1"/>
        </p:nvSpPr>
        <p:spPr>
          <a:xfrm>
            <a:off x="3001290" y="4272575"/>
            <a:ext cx="2017041" cy="745417"/>
          </a:xfrm>
          <a:prstGeom prst="rect">
            <a:avLst/>
          </a:prstGeom>
        </p:spPr>
        <p:txBody>
          <a:bodyPr vert="horz" wrap="square" lIns="91440" tIns="45720" rIns="91440" bIns="45720" rtlCol="0" anchor="b">
            <a:noAutofit/>
          </a:bodyPr>
          <a:lstStyle/>
          <a:p>
            <a:pPr algn="ctr"/>
            <a:r>
              <a:rPr lang="en-GB" sz="4000" dirty="0">
                <a:solidFill>
                  <a:schemeClr val="bg1"/>
                </a:solidFill>
                <a:latin typeface="Calibri bold" panose="020F0702030404030204" pitchFamily="34" charset="0"/>
              </a:rPr>
              <a:t>MOST</a:t>
            </a:r>
            <a:r>
              <a:rPr lang="en-GB" sz="1600" dirty="0">
                <a:solidFill>
                  <a:schemeClr val="bg1"/>
                </a:solidFill>
                <a:latin typeface="Calibri bold" panose="020F0702030404030204" pitchFamily="34" charset="0"/>
              </a:rPr>
              <a:t> </a:t>
            </a:r>
            <a:endParaRPr lang="en-GB" sz="1600" dirty="0">
              <a:solidFill>
                <a:schemeClr val="bg1"/>
              </a:solidFill>
              <a:latin typeface="+mj-lt"/>
            </a:endParaRPr>
          </a:p>
        </p:txBody>
      </p:sp>
      <p:sp>
        <p:nvSpPr>
          <p:cNvPr id="27" name="TextBox 26"/>
          <p:cNvSpPr txBox="1"/>
          <p:nvPr userDrawn="1"/>
        </p:nvSpPr>
        <p:spPr>
          <a:xfrm>
            <a:off x="2928377" y="4756148"/>
            <a:ext cx="2191666" cy="393643"/>
          </a:xfrm>
          <a:prstGeom prst="rect">
            <a:avLst/>
          </a:prstGeom>
        </p:spPr>
        <p:txBody>
          <a:bodyPr vert="horz" wrap="square" lIns="91440" tIns="45720" rIns="91440" bIns="45720" rtlCol="0" anchor="b">
            <a:noAutofit/>
          </a:bodyPr>
          <a:lstStyle/>
          <a:p>
            <a:pPr algn="ctr"/>
            <a:r>
              <a:rPr lang="en-GB" dirty="0">
                <a:solidFill>
                  <a:schemeClr val="bg1"/>
                </a:solidFill>
                <a:latin typeface="Calibri bold" panose="020F0702030404030204" pitchFamily="34" charset="0"/>
              </a:rPr>
              <a:t>AFFORDABLE</a:t>
            </a:r>
            <a:r>
              <a:rPr lang="en-GB" sz="1700" dirty="0">
                <a:solidFill>
                  <a:schemeClr val="bg1"/>
                </a:solidFill>
                <a:latin typeface="Calibri bold" panose="020F0702030404030204" pitchFamily="34" charset="0"/>
              </a:rPr>
              <a:t> </a:t>
            </a:r>
            <a:endParaRPr lang="en-GB" sz="1700" dirty="0">
              <a:solidFill>
                <a:schemeClr val="bg1"/>
              </a:solidFill>
              <a:latin typeface="+mj-lt"/>
            </a:endParaRPr>
          </a:p>
        </p:txBody>
      </p:sp>
      <p:sp>
        <p:nvSpPr>
          <p:cNvPr id="28" name="TextBox 27"/>
          <p:cNvSpPr txBox="1"/>
          <p:nvPr userDrawn="1"/>
        </p:nvSpPr>
        <p:spPr>
          <a:xfrm>
            <a:off x="5355568" y="4984039"/>
            <a:ext cx="2929007" cy="619125"/>
          </a:xfrm>
          <a:prstGeom prst="rect">
            <a:avLst/>
          </a:prstGeom>
        </p:spPr>
        <p:txBody>
          <a:bodyPr vert="horz" wrap="square" lIns="91440" tIns="45720" rIns="91440" bIns="45720" rtlCol="0" anchor="b">
            <a:noAutofit/>
          </a:bodyPr>
          <a:lstStyle/>
          <a:p>
            <a:pPr algn="ctr"/>
            <a:r>
              <a:rPr lang="en-GB" sz="4300" spc="70" dirty="0">
                <a:solidFill>
                  <a:schemeClr val="bg1"/>
                </a:solidFill>
                <a:latin typeface="Calibri bold" panose="020F0702030404030204" pitchFamily="34" charset="0"/>
                <a:ea typeface="Aero Bold" panose="02000000000000000000" pitchFamily="50" charset="2"/>
                <a:cs typeface="Calibri bold" panose="020F0702030404030204" pitchFamily="34" charset="0"/>
              </a:rPr>
              <a:t>88% </a:t>
            </a:r>
            <a:endParaRPr lang="en-GB" sz="4300" dirty="0">
              <a:solidFill>
                <a:schemeClr val="bg1"/>
              </a:solidFill>
              <a:latin typeface="+mj-lt"/>
            </a:endParaRPr>
          </a:p>
        </p:txBody>
      </p:sp>
      <p:sp>
        <p:nvSpPr>
          <p:cNvPr id="29" name="TextBox 28"/>
          <p:cNvSpPr txBox="1"/>
          <p:nvPr userDrawn="1"/>
        </p:nvSpPr>
        <p:spPr>
          <a:xfrm>
            <a:off x="4849322" y="3645637"/>
            <a:ext cx="2554123" cy="671512"/>
          </a:xfrm>
          <a:prstGeom prst="rect">
            <a:avLst/>
          </a:prstGeom>
        </p:spPr>
        <p:txBody>
          <a:bodyPr vert="horz" wrap="square" lIns="91440" tIns="45720" rIns="91440" bIns="45720" rtlCol="0" anchor="b">
            <a:normAutofit fontScale="92500" lnSpcReduction="10000"/>
          </a:bodyPr>
          <a:lstStyle/>
          <a:p>
            <a:pPr algn="ctr"/>
            <a:r>
              <a:rPr lang="en-GB" sz="4300" spc="70" dirty="0">
                <a:solidFill>
                  <a:schemeClr val="bg1"/>
                </a:solidFill>
                <a:latin typeface="Calibri bold" panose="020F0702030404030204" pitchFamily="34" charset="0"/>
                <a:ea typeface="Aero Bold" panose="02000000000000000000" pitchFamily="50" charset="2"/>
                <a:cs typeface="Calibri bold" panose="020F0702030404030204" pitchFamily="34" charset="0"/>
              </a:rPr>
              <a:t>96.5% </a:t>
            </a:r>
            <a:endParaRPr lang="en-GB" dirty="0">
              <a:solidFill>
                <a:schemeClr val="bg1"/>
              </a:solidFill>
              <a:latin typeface="+mj-lt"/>
            </a:endParaRPr>
          </a:p>
        </p:txBody>
      </p:sp>
      <p:sp>
        <p:nvSpPr>
          <p:cNvPr id="30" name="TextBox 29"/>
          <p:cNvSpPr txBox="1"/>
          <p:nvPr userDrawn="1"/>
        </p:nvSpPr>
        <p:spPr>
          <a:xfrm>
            <a:off x="6135908" y="2342544"/>
            <a:ext cx="2831083" cy="954766"/>
          </a:xfrm>
          <a:prstGeom prst="rect">
            <a:avLst/>
          </a:prstGeom>
        </p:spPr>
        <p:txBody>
          <a:bodyPr vert="horz" wrap="square" lIns="91440" tIns="45720" rIns="91440" bIns="45720" rtlCol="0" anchor="b">
            <a:noAutofit/>
          </a:bodyPr>
          <a:lstStyle/>
          <a:p>
            <a:pPr algn="ctr"/>
            <a:r>
              <a:rPr lang="en-GB" sz="1700" dirty="0">
                <a:solidFill>
                  <a:schemeClr val="bg2"/>
                </a:solidFill>
                <a:latin typeface="+mj-lt"/>
              </a:rPr>
              <a:t>Rating for </a:t>
            </a:r>
            <a:br>
              <a:rPr lang="en-GB" sz="1700" dirty="0">
                <a:solidFill>
                  <a:schemeClr val="bg2"/>
                </a:solidFill>
                <a:latin typeface="+mj-lt"/>
              </a:rPr>
            </a:br>
            <a:r>
              <a:rPr lang="en-GB" sz="1700" dirty="0">
                <a:solidFill>
                  <a:schemeClr val="bg2"/>
                </a:solidFill>
                <a:latin typeface="Calibri bold" panose="020F0702030404030204" pitchFamily="34" charset="0"/>
              </a:rPr>
              <a:t>TEACHING,  EMPLOYABILITY </a:t>
            </a:r>
            <a:br>
              <a:rPr lang="en-GB" sz="1700" dirty="0">
                <a:solidFill>
                  <a:schemeClr val="bg2"/>
                </a:solidFill>
                <a:latin typeface="Calibri bold" panose="020F0702030404030204" pitchFamily="34" charset="0"/>
              </a:rPr>
            </a:br>
            <a:r>
              <a:rPr lang="en-GB" sz="1700" dirty="0">
                <a:solidFill>
                  <a:schemeClr val="bg2"/>
                </a:solidFill>
                <a:latin typeface="+mj-lt"/>
              </a:rPr>
              <a:t>and </a:t>
            </a:r>
            <a:r>
              <a:rPr lang="en-GB" sz="1700" dirty="0">
                <a:solidFill>
                  <a:schemeClr val="bg2"/>
                </a:solidFill>
                <a:latin typeface="Calibri bold" panose="020F0702030404030204" pitchFamily="34" charset="0"/>
              </a:rPr>
              <a:t>FACILITIES</a:t>
            </a:r>
          </a:p>
          <a:p>
            <a:pPr algn="ctr"/>
            <a:r>
              <a:rPr lang="en-GB" sz="1600" dirty="0">
                <a:solidFill>
                  <a:schemeClr val="bg2"/>
                </a:solidFill>
                <a:latin typeface="+mj-lt"/>
              </a:rPr>
              <a:t>(QS World University Ranking)</a:t>
            </a:r>
          </a:p>
        </p:txBody>
      </p:sp>
      <p:sp>
        <p:nvSpPr>
          <p:cNvPr id="31" name="TextBox 30"/>
          <p:cNvSpPr txBox="1"/>
          <p:nvPr userDrawn="1"/>
        </p:nvSpPr>
        <p:spPr>
          <a:xfrm>
            <a:off x="1582605" y="546434"/>
            <a:ext cx="2657475" cy="1712913"/>
          </a:xfrm>
          <a:prstGeom prst="rect">
            <a:avLst/>
          </a:prstGeom>
        </p:spPr>
        <p:txBody>
          <a:bodyPr vert="horz" wrap="square" lIns="91440" tIns="45720" rIns="91440" bIns="45720" rtlCol="0" anchor="b">
            <a:normAutofit/>
          </a:bodyPr>
          <a:lstStyle/>
          <a:p>
            <a:pPr algn="ctr"/>
            <a:r>
              <a:rPr lang="en-GB" sz="4400" spc="70" dirty="0">
                <a:solidFill>
                  <a:schemeClr val="tx2"/>
                </a:solidFill>
                <a:latin typeface="Calibri bold" panose="020F0702030404030204" pitchFamily="34" charset="0"/>
                <a:ea typeface="Aero Bold" panose="02000000000000000000" pitchFamily="50" charset="2"/>
                <a:cs typeface="Calibri bold" panose="020F0702030404030204" pitchFamily="34" charset="0"/>
              </a:rPr>
              <a:t>NO.1</a:t>
            </a:r>
            <a:endParaRPr lang="en-GB" dirty="0">
              <a:solidFill>
                <a:schemeClr val="tx2"/>
              </a:solidFill>
              <a:latin typeface="Calibri bold" panose="020F0702030404030204" pitchFamily="34" charset="0"/>
            </a:endParaRPr>
          </a:p>
        </p:txBody>
      </p:sp>
      <p:sp>
        <p:nvSpPr>
          <p:cNvPr id="3" name="Text Placeholder 2"/>
          <p:cNvSpPr>
            <a:spLocks noGrp="1"/>
          </p:cNvSpPr>
          <p:nvPr>
            <p:ph type="body" sz="quarter" idx="10" hasCustomPrompt="1"/>
          </p:nvPr>
        </p:nvSpPr>
        <p:spPr>
          <a:xfrm>
            <a:off x="336621" y="583586"/>
            <a:ext cx="5812134" cy="1130300"/>
          </a:xfrm>
          <a:prstGeom prst="rect">
            <a:avLst/>
          </a:prstGeom>
        </p:spPr>
        <p:txBody>
          <a:bodyPr/>
          <a:lstStyle>
            <a:lvl1pPr marL="0" indent="0">
              <a:buNone/>
              <a:defRPr lang="en-GB" sz="4400" kern="1200" spc="70" baseline="0" dirty="0">
                <a:solidFill>
                  <a:schemeClr val="tx2"/>
                </a:solidFill>
                <a:latin typeface="Calibri bold" panose="020F0702030404030204" pitchFamily="34" charset="0"/>
                <a:ea typeface="Aero Bold" panose="02000000000000000000" pitchFamily="50" charset="2"/>
                <a:cs typeface="Calibri bold" panose="020F0702030404030204" pitchFamily="34" charset="0"/>
              </a:defRPr>
            </a:lvl1pPr>
          </a:lstStyle>
          <a:p>
            <a:pPr lvl="0"/>
            <a:r>
              <a:rPr lang="en-US" dirty="0"/>
              <a:t>CLICK TO ADD TITLE</a:t>
            </a:r>
            <a:endParaRPr lang="en-GB" dirty="0"/>
          </a:p>
        </p:txBody>
      </p:sp>
    </p:spTree>
    <p:extLst>
      <p:ext uri="{BB962C8B-B14F-4D97-AF65-F5344CB8AC3E}">
        <p14:creationId xmlns:p14="http://schemas.microsoft.com/office/powerpoint/2010/main" val="315811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a_Content slid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F078DCB-93EE-4BE7-A995-4A147D8579B4}"/>
              </a:ext>
            </a:extLst>
          </p:cNvPr>
          <p:cNvSpPr>
            <a:spLocks noGrp="1"/>
          </p:cNvSpPr>
          <p:nvPr>
            <p:ph type="title" hasCustomPrompt="1"/>
          </p:nvPr>
        </p:nvSpPr>
        <p:spPr>
          <a:xfrm>
            <a:off x="362904" y="560367"/>
            <a:ext cx="8358309"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id="{A6DEE0E1-E6DD-48F9-961A-927DFCE67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8" y="6225042"/>
            <a:ext cx="1298114" cy="461977"/>
          </a:xfrm>
          <a:prstGeom prst="rect">
            <a:avLst/>
          </a:prstGeom>
          <a:noFill/>
          <a:ln>
            <a:noFill/>
          </a:ln>
        </p:spPr>
      </p:pic>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p:cNvSpPr>
            <a:spLocks noGrp="1"/>
          </p:cNvSpPr>
          <p:nvPr>
            <p:ph idx="1"/>
          </p:nvPr>
        </p:nvSpPr>
        <p:spPr>
          <a:xfrm>
            <a:off x="368711" y="1708353"/>
            <a:ext cx="8373651" cy="44257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085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_Content slide">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F078DCB-93EE-4BE7-A995-4A147D8579B4}"/>
              </a:ext>
            </a:extLst>
          </p:cNvPr>
          <p:cNvSpPr>
            <a:spLocks noGrp="1"/>
          </p:cNvSpPr>
          <p:nvPr>
            <p:ph type="title" hasCustomPrompt="1"/>
          </p:nvPr>
        </p:nvSpPr>
        <p:spPr>
          <a:xfrm>
            <a:off x="362904" y="560367"/>
            <a:ext cx="8447721" cy="1136672"/>
          </a:xfrm>
          <a:prstGeom prst="rect">
            <a:avLst/>
          </a:prstGeom>
        </p:spPr>
        <p:txBody>
          <a:bodyPr anchor="t">
            <a:noAutofit/>
          </a:bodyPr>
          <a:lstStyle>
            <a:lvl1pPr algn="l">
              <a:lnSpc>
                <a:spcPts val="3600"/>
              </a:lnSpc>
              <a:defRPr sz="4400" spc="70" baseline="0">
                <a:solidFill>
                  <a:schemeClr val="tx2"/>
                </a:solidFill>
                <a:latin typeface="Calibri bold" panose="020F0702030404030204" pitchFamily="34" charset="0"/>
                <a:cs typeface="Calibri bold" panose="020F0702030404030204" pitchFamily="34" charset="0"/>
              </a:defRPr>
            </a:lvl1pPr>
          </a:lstStyle>
          <a:p>
            <a:r>
              <a:rPr lang="nl-NL" dirty="0"/>
              <a:t>CLICK TO ADD TITLE</a:t>
            </a:r>
            <a:endParaRPr lang="en-GB" dirty="0"/>
          </a:p>
        </p:txBody>
      </p:sp>
      <p:pic>
        <p:nvPicPr>
          <p:cNvPr id="5" name="Afbeelding 13">
            <a:extLst>
              <a:ext uri="{FF2B5EF4-FFF2-40B4-BE49-F238E27FC236}">
                <a16:creationId xmlns:a16="http://schemas.microsoft.com/office/drawing/2014/main" id="{A6DEE0E1-E6DD-48F9-961A-927DFCE67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488" y="6225042"/>
            <a:ext cx="1298114" cy="461977"/>
          </a:xfrm>
          <a:prstGeom prst="rect">
            <a:avLst/>
          </a:prstGeom>
          <a:noFill/>
          <a:ln>
            <a:noFill/>
          </a:ln>
        </p:spPr>
      </p:pic>
      <p:sp>
        <p:nvSpPr>
          <p:cNvPr id="8" name="Rechthoek 17">
            <a:extLst>
              <a:ext uri="{FF2B5EF4-FFF2-40B4-BE49-F238E27FC236}">
                <a16:creationId xmlns:a16="http://schemas.microsoft.com/office/drawing/2014/main" id="{552F9B91-4010-4562-9359-EED6891B29B8}"/>
              </a:ext>
            </a:extLst>
          </p:cNvPr>
          <p:cNvSpPr/>
          <p:nvPr userDrawn="1"/>
        </p:nvSpPr>
        <p:spPr>
          <a:xfrm>
            <a:off x="8810624" y="3415144"/>
            <a:ext cx="333376" cy="3442856"/>
          </a:xfrm>
          <a:prstGeom prst="rect">
            <a:avLst/>
          </a:prstGeom>
          <a:solidFill>
            <a:srgbClr val="3C02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hoek 15">
            <a:extLst>
              <a:ext uri="{FF2B5EF4-FFF2-40B4-BE49-F238E27FC236}">
                <a16:creationId xmlns:a16="http://schemas.microsoft.com/office/drawing/2014/main" id="{1D820570-21E1-43AC-BE0D-02ADF7C4CF21}"/>
              </a:ext>
            </a:extLst>
          </p:cNvPr>
          <p:cNvSpPr/>
          <p:nvPr userDrawn="1"/>
        </p:nvSpPr>
        <p:spPr>
          <a:xfrm>
            <a:off x="8810624" y="0"/>
            <a:ext cx="336879" cy="3425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p:cNvSpPr>
            <a:spLocks noGrp="1"/>
          </p:cNvSpPr>
          <p:nvPr>
            <p:ph sz="half" idx="1"/>
          </p:nvPr>
        </p:nvSpPr>
        <p:spPr>
          <a:xfrm>
            <a:off x="368712" y="1708353"/>
            <a:ext cx="4038600" cy="442574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2"/>
          </p:nvPr>
        </p:nvSpPr>
        <p:spPr>
          <a:xfrm>
            <a:off x="4766184" y="1708353"/>
            <a:ext cx="4038600" cy="442574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95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769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67" r:id="rId4"/>
    <p:sldLayoutId id="2147483836" r:id="rId5"/>
    <p:sldLayoutId id="2147483871" r:id="rId6"/>
    <p:sldLayoutId id="2147483866" r:id="rId7"/>
    <p:sldLayoutId id="2147483864" r:id="rId8"/>
    <p:sldLayoutId id="2147483875" r:id="rId9"/>
    <p:sldLayoutId id="2147483873" r:id="rId10"/>
    <p:sldLayoutId id="2147483874" r:id="rId11"/>
    <p:sldLayoutId id="2147483872" r:id="rId12"/>
    <p:sldLayoutId id="2147483876" r:id="rId13"/>
    <p:sldLayoutId id="2147483823" r:id="rId14"/>
    <p:sldLayoutId id="2147483877" r:id="rId15"/>
    <p:sldLayoutId id="2147483878" r:id="rId16"/>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ero Bold" panose="02000000000000000000" pitchFamily="50" charset="2"/>
          <a:ea typeface="Aero Bold" panose="02000000000000000000" pitchFamily="50" charset="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emeraldgrouppublishing.com/products/journals/journals.htm?id=AAAJ" TargetMode="External"/><Relationship Id="rId7" Type="http://schemas.openxmlformats.org/officeDocument/2006/relationships/image" Target="../media/image51.png"/><Relationship Id="rId2" Type="http://schemas.openxmlformats.org/officeDocument/2006/relationships/hyperlink" Target="http://www.journals.elsevier.com/journal-of-economic-behavior-and-organization/" TargetMode="External"/><Relationship Id="rId1" Type="http://schemas.openxmlformats.org/officeDocument/2006/relationships/slideLayout" Target="../slideLayouts/slideLayout16.xml"/><Relationship Id="rId6" Type="http://schemas.openxmlformats.org/officeDocument/2006/relationships/hyperlink" Target="http://www.sciencedirect.com/science/journal/01559982" TargetMode="External"/><Relationship Id="rId11" Type="http://schemas.openxmlformats.org/officeDocument/2006/relationships/image" Target="../media/image55.jpeg"/><Relationship Id="rId5" Type="http://schemas.openxmlformats.org/officeDocument/2006/relationships/hyperlink" Target="http://www.emeraldinsight.com/journals.htm?issn=1759-0817" TargetMode="External"/><Relationship Id="rId10" Type="http://schemas.openxmlformats.org/officeDocument/2006/relationships/image" Target="../media/image54.png"/><Relationship Id="rId4" Type="http://schemas.openxmlformats.org/officeDocument/2006/relationships/hyperlink" Target="http://www.iiibf.org/journal.html" TargetMode="External"/><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www.uk.sagepub.com/journals/Journal201764" TargetMode="External"/><Relationship Id="rId7" Type="http://schemas.openxmlformats.org/officeDocument/2006/relationships/image" Target="../media/image56.jpeg"/><Relationship Id="rId2" Type="http://schemas.openxmlformats.org/officeDocument/2006/relationships/hyperlink" Target="http://www.emeraldinsight.com/journals.htm?articleid=1826938" TargetMode="External"/><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hyperlink" Target="http://www.journals.elsevier.com/critical-perspectives-on-accounting/" TargetMode="External"/><Relationship Id="rId4" Type="http://schemas.openxmlformats.org/officeDocument/2006/relationships/hyperlink" Target="http://www.springer.com/social+sciences/applied+ethics/journal/1055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 Id="rId5" Type="http://schemas.openxmlformats.org/officeDocument/2006/relationships/image" Target="../media/image61.jpg"/><Relationship Id="rId4" Type="http://schemas.openxmlformats.org/officeDocument/2006/relationships/image" Target="../media/image6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meta-evidence.co.uk/difference-systematic-review-meta-analysis/" TargetMode="External"/><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journals.elsevier.com/management-accounting-research/" TargetMode="External"/><Relationship Id="rId7" Type="http://schemas.openxmlformats.org/officeDocument/2006/relationships/image" Target="../media/image27.jpeg"/><Relationship Id="rId2" Type="http://schemas.openxmlformats.org/officeDocument/2006/relationships/hyperlink" Target="http://maaw.info/JournalofCostManagement.htm" TargetMode="External"/><Relationship Id="rId1" Type="http://schemas.openxmlformats.org/officeDocument/2006/relationships/slideLayout" Target="../slideLayouts/slideLayout16.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hyperlink" Target="http://www.imanet.org/resources_and_publications/management_accounting_quarterly.aspx" TargetMode="External"/><Relationship Id="rId10" Type="http://schemas.openxmlformats.org/officeDocument/2006/relationships/image" Target="../media/image30.png"/><Relationship Id="rId4" Type="http://schemas.openxmlformats.org/officeDocument/2006/relationships/hyperlink" Target="http://aaahq.org/MAS/jmar.cfm" TargetMode="External"/><Relationship Id="rId9" Type="http://schemas.openxmlformats.org/officeDocument/2006/relationships/image" Target="../media/image29.jpeg"/></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https://scholar.google.co.uk/" TargetMode="External"/><Relationship Id="rId2" Type="http://schemas.openxmlformats.org/officeDocument/2006/relationships/hyperlink" Target="https://ww.google.com/"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hyperlink" Target="mailto:khaled.hussainey@port.ac.uk" TargetMode="External"/><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4687" y="2256503"/>
            <a:ext cx="8645235" cy="1150373"/>
          </a:xfrm>
        </p:spPr>
        <p:txBody>
          <a:bodyPr/>
          <a:lstStyle/>
          <a:p>
            <a:pPr algn="ctr"/>
            <a:r>
              <a:rPr lang="en-GB" b="1" dirty="0"/>
              <a:t>Doing Literature Review: </a:t>
            </a:r>
            <a:br>
              <a:rPr lang="en-GB" b="1" dirty="0"/>
            </a:br>
            <a:r>
              <a:rPr lang="en-GB" b="1" dirty="0"/>
              <a:t>Tips and Tricks </a:t>
            </a:r>
            <a:endParaRPr lang="en-GB" dirty="0"/>
          </a:p>
        </p:txBody>
      </p:sp>
      <p:sp>
        <p:nvSpPr>
          <p:cNvPr id="7" name="Subtitle 6"/>
          <p:cNvSpPr>
            <a:spLocks noGrp="1"/>
          </p:cNvSpPr>
          <p:nvPr>
            <p:ph type="subTitle" idx="1"/>
          </p:nvPr>
        </p:nvSpPr>
        <p:spPr>
          <a:xfrm>
            <a:off x="952415" y="3782289"/>
            <a:ext cx="6989781" cy="1544453"/>
          </a:xfrm>
        </p:spPr>
        <p:txBody>
          <a:bodyPr/>
          <a:lstStyle/>
          <a:p>
            <a:pPr algn="ctr"/>
            <a:r>
              <a:rPr lang="en-GB" sz="2400" dirty="0">
                <a:solidFill>
                  <a:srgbClr val="002060"/>
                </a:solidFill>
                <a:cs typeface="Arial" panose="020B0604020202020204" pitchFamily="34" charset="0"/>
              </a:rPr>
              <a:t>Khaled Hussainey</a:t>
            </a:r>
          </a:p>
          <a:p>
            <a:pPr algn="ctr"/>
            <a:r>
              <a:rPr lang="en-GB" sz="2400" dirty="0">
                <a:solidFill>
                  <a:srgbClr val="002060"/>
                </a:solidFill>
                <a:cs typeface="Arial" panose="020B0604020202020204" pitchFamily="34" charset="0"/>
              </a:rPr>
              <a:t>Professor of Accounting &amp; Financial Management</a:t>
            </a:r>
          </a:p>
          <a:p>
            <a:pPr algn="ctr"/>
            <a:r>
              <a:rPr lang="en-GB" sz="2400" dirty="0">
                <a:solidFill>
                  <a:srgbClr val="002060"/>
                </a:solidFill>
                <a:cs typeface="Arial" panose="020B0604020202020204" pitchFamily="34" charset="0"/>
              </a:rPr>
              <a:t>University of Portsmouth, UK</a:t>
            </a:r>
          </a:p>
        </p:txBody>
      </p:sp>
    </p:spTree>
    <p:extLst>
      <p:ext uri="{BB962C8B-B14F-4D97-AF65-F5344CB8AC3E}">
        <p14:creationId xmlns:p14="http://schemas.microsoft.com/office/powerpoint/2010/main" val="353812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908050"/>
            <a:ext cx="6227763" cy="519113"/>
          </a:xfrm>
        </p:spPr>
        <p:txBody>
          <a:bodyPr>
            <a:noAutofit/>
          </a:bodyPr>
          <a:lstStyle/>
          <a:p>
            <a:pPr eaLnBrk="1" hangingPunct="1">
              <a:defRPr/>
            </a:pPr>
            <a:r>
              <a:rPr lang="en-GB" sz="2800" b="1" dirty="0">
                <a:solidFill>
                  <a:schemeClr val="tx1"/>
                </a:solidFill>
                <a:effectLst>
                  <a:outerShdw blurRad="38100" dist="38100" dir="2700000" algn="tl">
                    <a:srgbClr val="000000">
                      <a:alpha val="43137"/>
                    </a:srgbClr>
                  </a:outerShdw>
                </a:effectLst>
                <a:latin typeface="Garamond" panose="02020404030301010803" pitchFamily="18" charset="0"/>
              </a:rPr>
              <a:t>Major Islamic Accounting Journals</a:t>
            </a:r>
          </a:p>
        </p:txBody>
      </p:sp>
      <p:sp>
        <p:nvSpPr>
          <p:cNvPr id="3" name="Content Placeholder 2"/>
          <p:cNvSpPr>
            <a:spLocks noGrp="1"/>
          </p:cNvSpPr>
          <p:nvPr>
            <p:ph idx="1"/>
          </p:nvPr>
        </p:nvSpPr>
        <p:spPr>
          <a:xfrm>
            <a:off x="457200" y="1412777"/>
            <a:ext cx="7138988" cy="5040560"/>
          </a:xfrm>
        </p:spPr>
        <p:txBody>
          <a:bodyPr>
            <a:normAutofit fontScale="25000" lnSpcReduction="20000"/>
          </a:bodyPr>
          <a:lstStyle/>
          <a:p>
            <a:pPr eaLnBrk="1" hangingPunct="1">
              <a:defRPr/>
            </a:pPr>
            <a:r>
              <a:rPr lang="en-GB" sz="8000" b="1" dirty="0">
                <a:effectLst>
                  <a:outerShdw blurRad="38100" dist="38100" dir="2700000" algn="tl">
                    <a:srgbClr val="000000">
                      <a:alpha val="43137"/>
                    </a:srgbClr>
                  </a:outerShdw>
                </a:effectLst>
                <a:latin typeface="Garamond" panose="02020404030301010803" pitchFamily="18" charset="0"/>
                <a:cs typeface="Arial" panose="020B0604020202020204" pitchFamily="34" charset="0"/>
              </a:rPr>
              <a:t>Journal of Economic </a:t>
            </a:r>
            <a:r>
              <a:rPr lang="en-GB" sz="8000" b="1" dirty="0" err="1">
                <a:effectLst>
                  <a:outerShdw blurRad="38100" dist="38100" dir="2700000" algn="tl">
                    <a:srgbClr val="000000">
                      <a:alpha val="43137"/>
                    </a:srgbClr>
                  </a:outerShdw>
                </a:effectLst>
                <a:latin typeface="Garamond" panose="02020404030301010803" pitchFamily="18" charset="0"/>
                <a:cs typeface="Arial" panose="020B0604020202020204" pitchFamily="34" charset="0"/>
              </a:rPr>
              <a:t>Behavior</a:t>
            </a:r>
            <a:r>
              <a:rPr lang="en-GB" sz="8000" b="1" dirty="0">
                <a:effectLst>
                  <a:outerShdw blurRad="38100" dist="38100" dir="2700000" algn="tl">
                    <a:srgbClr val="000000">
                      <a:alpha val="43137"/>
                    </a:srgbClr>
                  </a:outerShdw>
                </a:effectLst>
                <a:latin typeface="Garamond" panose="02020404030301010803" pitchFamily="18" charset="0"/>
                <a:cs typeface="Arial" panose="020B0604020202020204" pitchFamily="34" charset="0"/>
              </a:rPr>
              <a:t> &amp; Organization (JEBO)</a:t>
            </a:r>
          </a:p>
          <a:p>
            <a:pPr marL="0" indent="0" eaLnBrk="1" hangingPunct="1">
              <a:buFontTx/>
              <a:buNone/>
              <a:defRPr/>
            </a:pPr>
            <a:r>
              <a:rPr lang="en-GB" sz="7200" b="1" dirty="0">
                <a:latin typeface="Garamond" panose="02020404030301010803" pitchFamily="18" charset="0"/>
                <a:cs typeface="Arial" panose="020B0604020202020204" pitchFamily="34" charset="0"/>
                <a:hlinkClick r:id="rId2"/>
              </a:rPr>
              <a:t>http://www.journals.elsevier.com/journal-of-economic-behavior-and-organization/</a:t>
            </a:r>
            <a:endParaRPr lang="en-GB" sz="7200" b="1" dirty="0">
              <a:latin typeface="Garamond" panose="02020404030301010803" pitchFamily="18" charset="0"/>
              <a:cs typeface="Arial" panose="020B0604020202020204" pitchFamily="34" charset="0"/>
            </a:endParaRPr>
          </a:p>
          <a:p>
            <a:pPr eaLnBrk="1" hangingPunct="1">
              <a:defRPr/>
            </a:pPr>
            <a:endParaRPr lang="en-GB" sz="7200" b="1" dirty="0">
              <a:latin typeface="Garamond" panose="02020404030301010803" pitchFamily="18" charset="0"/>
              <a:cs typeface="Arial" panose="020B0604020202020204" pitchFamily="34" charset="0"/>
            </a:endParaRPr>
          </a:p>
          <a:p>
            <a:pPr eaLnBrk="1" hangingPunct="1">
              <a:defRPr/>
            </a:pPr>
            <a:r>
              <a:rPr lang="en-GB" sz="8000" b="1" dirty="0">
                <a:effectLst>
                  <a:outerShdw blurRad="38100" dist="38100" dir="2700000" algn="tl">
                    <a:srgbClr val="000000">
                      <a:alpha val="43137"/>
                    </a:srgbClr>
                  </a:outerShdw>
                </a:effectLst>
                <a:latin typeface="Garamond" panose="02020404030301010803" pitchFamily="18" charset="0"/>
                <a:cs typeface="Arial" panose="020B0604020202020204" pitchFamily="34" charset="0"/>
              </a:rPr>
              <a:t>Accounting, Auditing and Accountability (AAAJ)</a:t>
            </a:r>
          </a:p>
          <a:p>
            <a:pPr marL="0" indent="0" eaLnBrk="1" hangingPunct="1">
              <a:buFontTx/>
              <a:buNone/>
              <a:defRPr/>
            </a:pPr>
            <a:r>
              <a:rPr lang="en-GB" sz="7200" b="1" dirty="0">
                <a:latin typeface="Garamond" panose="02020404030301010803" pitchFamily="18" charset="0"/>
                <a:cs typeface="Arial" panose="020B0604020202020204" pitchFamily="34" charset="0"/>
                <a:hlinkClick r:id="rId3"/>
              </a:rPr>
              <a:t>http://www.emeraldgrouppublishing.com/products/journals/journals.htm?id=AAAJ</a:t>
            </a:r>
            <a:endParaRPr lang="en-GB" sz="7200" b="1" dirty="0">
              <a:latin typeface="Garamond" panose="02020404030301010803" pitchFamily="18" charset="0"/>
              <a:cs typeface="Arial" panose="020B0604020202020204" pitchFamily="34" charset="0"/>
            </a:endParaRPr>
          </a:p>
          <a:p>
            <a:pPr marL="0" indent="0" eaLnBrk="1" hangingPunct="1">
              <a:buFontTx/>
              <a:buNone/>
              <a:defRPr/>
            </a:pPr>
            <a:endParaRPr lang="en-GB" sz="7200" b="1" dirty="0">
              <a:latin typeface="Garamond" panose="02020404030301010803" pitchFamily="18" charset="0"/>
              <a:cs typeface="Arial" panose="020B0604020202020204" pitchFamily="34" charset="0"/>
            </a:endParaRPr>
          </a:p>
          <a:p>
            <a:pPr eaLnBrk="1" hangingPunct="1">
              <a:defRPr/>
            </a:pPr>
            <a:endParaRPr lang="en-GB" sz="7200" b="1" dirty="0">
              <a:latin typeface="Garamond" panose="02020404030301010803" pitchFamily="18" charset="0"/>
              <a:cs typeface="Arial" panose="020B0604020202020204" pitchFamily="34" charset="0"/>
            </a:endParaRPr>
          </a:p>
          <a:p>
            <a:pPr eaLnBrk="1" hangingPunct="1">
              <a:defRPr/>
            </a:pPr>
            <a:r>
              <a:rPr lang="en-GB" sz="8000" b="1" dirty="0">
                <a:effectLst>
                  <a:outerShdw blurRad="38100" dist="38100" dir="2700000" algn="tl">
                    <a:srgbClr val="000000">
                      <a:alpha val="43137"/>
                    </a:srgbClr>
                  </a:outerShdw>
                </a:effectLst>
                <a:latin typeface="Garamond" panose="02020404030301010803" pitchFamily="18" charset="0"/>
                <a:cs typeface="Arial" panose="020B0604020202020204" pitchFamily="34" charset="0"/>
              </a:rPr>
              <a:t>International Journal of Islamic Financial Services </a:t>
            </a:r>
            <a:r>
              <a:rPr lang="en-GB" sz="7200" b="1" dirty="0">
                <a:latin typeface="Garamond" panose="02020404030301010803" pitchFamily="18" charset="0"/>
                <a:cs typeface="Arial" panose="020B0604020202020204" pitchFamily="34" charset="0"/>
                <a:hlinkClick r:id="rId4"/>
              </a:rPr>
              <a:t>http://www.iiibf.org/journal.html</a:t>
            </a:r>
            <a:endParaRPr lang="en-GB" sz="7200" b="1" dirty="0">
              <a:latin typeface="Garamond" panose="02020404030301010803" pitchFamily="18" charset="0"/>
              <a:cs typeface="Arial" panose="020B0604020202020204" pitchFamily="34" charset="0"/>
            </a:endParaRPr>
          </a:p>
          <a:p>
            <a:pPr eaLnBrk="1" hangingPunct="1">
              <a:defRPr/>
            </a:pPr>
            <a:endParaRPr lang="en-GB" sz="7200" b="1" dirty="0">
              <a:latin typeface="Garamond" panose="02020404030301010803" pitchFamily="18" charset="0"/>
              <a:cs typeface="Arial" panose="020B0604020202020204" pitchFamily="34" charset="0"/>
            </a:endParaRPr>
          </a:p>
          <a:p>
            <a:pPr marL="0" indent="0" eaLnBrk="1" hangingPunct="1">
              <a:buFontTx/>
              <a:buNone/>
              <a:defRPr/>
            </a:pPr>
            <a:endParaRPr lang="en-GB" sz="7200" b="1" dirty="0">
              <a:latin typeface="Garamond" panose="02020404030301010803" pitchFamily="18" charset="0"/>
              <a:cs typeface="Arial" panose="020B0604020202020204" pitchFamily="34" charset="0"/>
            </a:endParaRPr>
          </a:p>
          <a:p>
            <a:pPr eaLnBrk="1" hangingPunct="1">
              <a:defRPr/>
            </a:pPr>
            <a:r>
              <a:rPr lang="en-GB" sz="8000" b="1" dirty="0">
                <a:effectLst>
                  <a:outerShdw blurRad="38100" dist="38100" dir="2700000" algn="tl">
                    <a:srgbClr val="000000">
                      <a:alpha val="43137"/>
                    </a:srgbClr>
                  </a:outerShdw>
                </a:effectLst>
                <a:latin typeface="Garamond" panose="02020404030301010803" pitchFamily="18" charset="0"/>
                <a:cs typeface="Arial" panose="020B0604020202020204" pitchFamily="34" charset="0"/>
              </a:rPr>
              <a:t>Journal of Islamic Accounting and Business Research</a:t>
            </a:r>
          </a:p>
          <a:p>
            <a:pPr marL="0" indent="0" eaLnBrk="1" hangingPunct="1">
              <a:buFontTx/>
              <a:buNone/>
              <a:defRPr/>
            </a:pPr>
            <a:r>
              <a:rPr lang="en-GB" sz="7200" b="1" dirty="0">
                <a:latin typeface="Garamond" panose="02020404030301010803" pitchFamily="18" charset="0"/>
                <a:cs typeface="Arial" panose="020B0604020202020204" pitchFamily="34" charset="0"/>
                <a:hlinkClick r:id="rId5"/>
              </a:rPr>
              <a:t>http://www.emeraldinsight.com/journals.htm?issn=1759-0817</a:t>
            </a:r>
            <a:endParaRPr lang="en-GB" sz="7200" b="1" dirty="0">
              <a:latin typeface="Garamond" panose="02020404030301010803" pitchFamily="18" charset="0"/>
              <a:cs typeface="Arial" panose="020B0604020202020204" pitchFamily="34" charset="0"/>
            </a:endParaRPr>
          </a:p>
          <a:p>
            <a:pPr eaLnBrk="1" hangingPunct="1">
              <a:defRPr/>
            </a:pPr>
            <a:endParaRPr lang="en-GB" sz="7200" b="1" dirty="0">
              <a:latin typeface="Garamond" panose="02020404030301010803" pitchFamily="18" charset="0"/>
              <a:cs typeface="Arial" panose="020B0604020202020204" pitchFamily="34" charset="0"/>
            </a:endParaRPr>
          </a:p>
          <a:p>
            <a:pPr eaLnBrk="1" hangingPunct="1">
              <a:defRPr/>
            </a:pPr>
            <a:r>
              <a:rPr lang="en-GB" sz="8000" b="1" dirty="0">
                <a:effectLst>
                  <a:outerShdw blurRad="38100" dist="38100" dir="2700000" algn="tl">
                    <a:srgbClr val="000000">
                      <a:alpha val="43137"/>
                    </a:srgbClr>
                  </a:outerShdw>
                </a:effectLst>
                <a:latin typeface="Garamond" panose="02020404030301010803" pitchFamily="18" charset="0"/>
                <a:cs typeface="Arial" panose="020B0604020202020204" pitchFamily="34" charset="0"/>
              </a:rPr>
              <a:t>Accounting Forum</a:t>
            </a:r>
          </a:p>
          <a:p>
            <a:pPr marL="0" indent="0" eaLnBrk="1" hangingPunct="1">
              <a:buFontTx/>
              <a:buNone/>
              <a:defRPr/>
            </a:pPr>
            <a:r>
              <a:rPr lang="en-GB" sz="7200" b="1" dirty="0">
                <a:latin typeface="Garamond" panose="02020404030301010803" pitchFamily="18" charset="0"/>
                <a:cs typeface="Arial" panose="020B0604020202020204" pitchFamily="34" charset="0"/>
                <a:hlinkClick r:id="rId6"/>
              </a:rPr>
              <a:t>http://www.sciencedirect.com/science/journal/01559982</a:t>
            </a:r>
            <a:endParaRPr lang="en-GB" sz="7200" b="1" dirty="0">
              <a:latin typeface="Garamond" panose="02020404030301010803" pitchFamily="18" charset="0"/>
              <a:cs typeface="Arial" panose="020B0604020202020204" pitchFamily="34" charset="0"/>
            </a:endParaRPr>
          </a:p>
          <a:p>
            <a:pPr eaLnBrk="1" hangingPunct="1">
              <a:defRPr/>
            </a:pPr>
            <a:endParaRPr lang="en-GB" sz="5000" b="1" dirty="0">
              <a:latin typeface="Garamond" panose="02020404030301010803" pitchFamily="18" charset="0"/>
              <a:cs typeface="Arial" panose="020B0604020202020204" pitchFamily="34" charset="0"/>
            </a:endParaRPr>
          </a:p>
          <a:p>
            <a:pPr marL="0" indent="0" eaLnBrk="1" hangingPunct="1">
              <a:buFontTx/>
              <a:buNone/>
              <a:defRPr/>
            </a:pPr>
            <a:endParaRPr lang="en-GB" sz="2500" dirty="0">
              <a:latin typeface="Garamond" panose="02020404030301010803" pitchFamily="18" charset="0"/>
            </a:endParaRPr>
          </a:p>
          <a:p>
            <a:pPr marL="0" indent="0" eaLnBrk="1" hangingPunct="1">
              <a:buFontTx/>
              <a:buNone/>
              <a:defRPr/>
            </a:pPr>
            <a:endParaRPr lang="en-GB" sz="2500" dirty="0">
              <a:latin typeface="Garamond" panose="02020404030301010803" pitchFamily="18" charset="0"/>
            </a:endParaRPr>
          </a:p>
          <a:p>
            <a:pPr marL="0" indent="0" eaLnBrk="1" hangingPunct="1">
              <a:buFontTx/>
              <a:buNone/>
              <a:defRPr/>
            </a:pPr>
            <a:endParaRPr lang="en-GB" dirty="0">
              <a:latin typeface="Garamond" panose="02020404030301010803" pitchFamily="18" charset="0"/>
            </a:endParaRPr>
          </a:p>
          <a:p>
            <a:pPr marL="0" indent="0" eaLnBrk="1" hangingPunct="1">
              <a:buFontTx/>
              <a:buNone/>
              <a:defRPr/>
            </a:pPr>
            <a:br>
              <a:rPr lang="en-GB" dirty="0">
                <a:latin typeface="Garamond" panose="02020404030301010803" pitchFamily="18" charset="0"/>
              </a:rPr>
            </a:br>
            <a:endParaRPr lang="en-GB" dirty="0">
              <a:latin typeface="Garamond" panose="02020404030301010803" pitchFamily="18" charset="0"/>
            </a:endParaRPr>
          </a:p>
          <a:p>
            <a:pPr eaLnBrk="1" hangingPunct="1">
              <a:defRPr/>
            </a:pPr>
            <a:endParaRPr lang="en-GB" dirty="0">
              <a:latin typeface="Garamond" panose="02020404030301010803" pitchFamily="18" charset="0"/>
            </a:endParaRPr>
          </a:p>
          <a:p>
            <a:pPr marL="0" indent="0" eaLnBrk="1" hangingPunct="1">
              <a:buFontTx/>
              <a:buNone/>
              <a:defRPr/>
            </a:pPr>
            <a:endParaRPr lang="en-GB" dirty="0">
              <a:latin typeface="Garamond" panose="02020404030301010803" pitchFamily="18" charset="0"/>
            </a:endParaRPr>
          </a:p>
        </p:txBody>
      </p:sp>
      <p:sp>
        <p:nvSpPr>
          <p:cNvPr id="5" name="Slide Number Placeholder 4"/>
          <p:cNvSpPr>
            <a:spLocks noGrp="1"/>
          </p:cNvSpPr>
          <p:nvPr>
            <p:ph type="sldNum" sz="quarter" idx="4294967295"/>
          </p:nvPr>
        </p:nvSpPr>
        <p:spPr>
          <a:xfrm>
            <a:off x="8129588" y="5734050"/>
            <a:ext cx="609600" cy="520700"/>
          </a:xfrm>
        </p:spPr>
        <p:txBody>
          <a:bodyPr/>
          <a:lstStyle/>
          <a:p>
            <a:pPr>
              <a:defRPr/>
            </a:pPr>
            <a:fld id="{59A63132-6A19-472B-A644-2FCF57CC0937}" type="slidenum">
              <a:rPr lang="en-GB"/>
              <a:pPr>
                <a:defRPr/>
              </a:pPr>
              <a:t>10</a:t>
            </a:fld>
            <a:endParaRPr lang="en-GB" dirty="0"/>
          </a:p>
        </p:txBody>
      </p:sp>
      <p:pic>
        <p:nvPicPr>
          <p:cNvPr id="17413" name="Picture 2" descr="C:\Users\khussainey\Desktop\JEB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0"/>
            <a:ext cx="15478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C:\Users\khussainey\Desktop\ISLAMI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2492375"/>
            <a:ext cx="15478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C:\Users\khussainey\Desktop\islamic.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188" y="3667125"/>
            <a:ext cx="154781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descr="C:\Users\khussainey\Desktop\Accounting Forum.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5863" y="5162550"/>
            <a:ext cx="16684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descr="C:\Users\khussainey\Desktop\AAAJ.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6188" y="1268413"/>
            <a:ext cx="15478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78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836613"/>
            <a:ext cx="7467600" cy="490537"/>
          </a:xfrm>
        </p:spPr>
        <p:txBody>
          <a:bodyPr>
            <a:normAutofit fontScale="90000"/>
          </a:bodyPr>
          <a:lstStyle/>
          <a:p>
            <a:pPr eaLnBrk="1" hangingPunct="1">
              <a:defRPr/>
            </a:pPr>
            <a:r>
              <a:rPr lang="en-GB" b="1" dirty="0">
                <a:solidFill>
                  <a:schemeClr val="tx1"/>
                </a:solidFill>
                <a:effectLst>
                  <a:outerShdw blurRad="38100" dist="38100" dir="2700000" algn="tl">
                    <a:srgbClr val="000000">
                      <a:alpha val="43137"/>
                    </a:srgbClr>
                  </a:outerShdw>
                </a:effectLst>
                <a:latin typeface="Garamond" panose="02020404030301010803" pitchFamily="18" charset="0"/>
              </a:rPr>
              <a:t>Major Islamic Accounting</a:t>
            </a:r>
          </a:p>
        </p:txBody>
      </p:sp>
      <p:sp>
        <p:nvSpPr>
          <p:cNvPr id="3" name="Content Placeholder 2"/>
          <p:cNvSpPr>
            <a:spLocks noGrp="1"/>
          </p:cNvSpPr>
          <p:nvPr>
            <p:ph idx="1"/>
          </p:nvPr>
        </p:nvSpPr>
        <p:spPr>
          <a:xfrm>
            <a:off x="827088" y="1773238"/>
            <a:ext cx="7191375" cy="5348287"/>
          </a:xfrm>
        </p:spPr>
        <p:txBody>
          <a:bodyPr/>
          <a:lstStyle/>
          <a:p>
            <a:pPr eaLnBrk="1" hangingPunct="1">
              <a:defRPr/>
            </a:pPr>
            <a:r>
              <a:rPr lang="en-GB" sz="1800" b="1" dirty="0">
                <a:latin typeface="Arial" panose="020B0604020202020204" pitchFamily="34" charset="0"/>
                <a:cs typeface="Arial" panose="020B0604020202020204" pitchFamily="34" charset="0"/>
              </a:rPr>
              <a:t>International Journal of Islamic and Middle Eastern Finance and Management</a:t>
            </a:r>
          </a:p>
          <a:p>
            <a:pPr marL="0" indent="0" eaLnBrk="1" hangingPunct="1">
              <a:buFontTx/>
              <a:buNone/>
              <a:defRPr/>
            </a:pPr>
            <a:r>
              <a:rPr lang="en-GB" sz="1800" b="1" dirty="0">
                <a:latin typeface="Arial" panose="020B0604020202020204" pitchFamily="34" charset="0"/>
                <a:cs typeface="Arial" panose="020B0604020202020204" pitchFamily="34" charset="0"/>
                <a:hlinkClick r:id="rId2"/>
              </a:rPr>
              <a:t>http://www.emeraldinsight.com/journals.htm?articleid=1826938</a:t>
            </a:r>
            <a:endParaRPr lang="en-GB" sz="1800" b="1" dirty="0">
              <a:latin typeface="Arial" panose="020B0604020202020204" pitchFamily="34" charset="0"/>
              <a:cs typeface="Arial" panose="020B0604020202020204" pitchFamily="34" charset="0"/>
            </a:endParaRPr>
          </a:p>
          <a:p>
            <a:pPr marL="0" indent="0" eaLnBrk="1" hangingPunct="1">
              <a:buFontTx/>
              <a:buNone/>
              <a:defRPr/>
            </a:pPr>
            <a:endParaRPr lang="en-GB" sz="1800" b="1" dirty="0">
              <a:latin typeface="Arial" panose="020B0604020202020204" pitchFamily="34" charset="0"/>
              <a:cs typeface="Arial" panose="020B0604020202020204" pitchFamily="34" charset="0"/>
            </a:endParaRPr>
          </a:p>
          <a:p>
            <a:pPr eaLnBrk="1" hangingPunct="1">
              <a:defRPr/>
            </a:pPr>
            <a:r>
              <a:rPr lang="en-GB" sz="1800" b="1" dirty="0">
                <a:latin typeface="Arial" panose="020B0604020202020204" pitchFamily="34" charset="0"/>
                <a:cs typeface="Arial" panose="020B0604020202020204" pitchFamily="34" charset="0"/>
              </a:rPr>
              <a:t>Accounting History </a:t>
            </a:r>
          </a:p>
          <a:p>
            <a:pPr marL="0" indent="0" eaLnBrk="1" hangingPunct="1">
              <a:buFontTx/>
              <a:buNone/>
              <a:defRPr/>
            </a:pPr>
            <a:r>
              <a:rPr lang="en-GB" sz="1800" b="1" dirty="0">
                <a:latin typeface="Arial" panose="020B0604020202020204" pitchFamily="34" charset="0"/>
                <a:cs typeface="Arial" panose="020B0604020202020204" pitchFamily="34" charset="0"/>
                <a:hlinkClick r:id="rId3"/>
              </a:rPr>
              <a:t>http://www.uk.sagepub.com/journals/Journal201764</a:t>
            </a:r>
            <a:endParaRPr lang="en-GB" sz="1800" b="1" dirty="0">
              <a:latin typeface="Arial" panose="020B0604020202020204" pitchFamily="34" charset="0"/>
              <a:cs typeface="Arial" panose="020B0604020202020204" pitchFamily="34" charset="0"/>
            </a:endParaRPr>
          </a:p>
          <a:p>
            <a:pPr marL="0" indent="0" eaLnBrk="1" hangingPunct="1">
              <a:buFontTx/>
              <a:buNone/>
              <a:defRPr/>
            </a:pPr>
            <a:endParaRPr lang="en-GB" sz="1800" b="1" dirty="0">
              <a:latin typeface="Arial" panose="020B0604020202020204" pitchFamily="34" charset="0"/>
              <a:cs typeface="Arial" panose="020B0604020202020204" pitchFamily="34" charset="0"/>
            </a:endParaRPr>
          </a:p>
          <a:p>
            <a:pPr eaLnBrk="1" hangingPunct="1">
              <a:defRPr/>
            </a:pPr>
            <a:r>
              <a:rPr lang="en-GB" sz="1800" b="1" dirty="0">
                <a:latin typeface="Arial" panose="020B0604020202020204" pitchFamily="34" charset="0"/>
                <a:cs typeface="Arial" panose="020B0604020202020204" pitchFamily="34" charset="0"/>
              </a:rPr>
              <a:t>Journal of Business Ethics</a:t>
            </a:r>
          </a:p>
          <a:p>
            <a:pPr marL="0" indent="0" eaLnBrk="1" hangingPunct="1">
              <a:buFontTx/>
              <a:buNone/>
              <a:defRPr/>
            </a:pPr>
            <a:r>
              <a:rPr lang="en-GB" sz="1800" b="1" dirty="0">
                <a:latin typeface="Arial" panose="020B0604020202020204" pitchFamily="34" charset="0"/>
                <a:cs typeface="Arial" panose="020B0604020202020204" pitchFamily="34" charset="0"/>
                <a:hlinkClick r:id="rId4"/>
              </a:rPr>
              <a:t>http://www.springer.com/social+sciences/applied+ethics/journal/10551</a:t>
            </a:r>
            <a:endParaRPr lang="en-GB" sz="1800" b="1" dirty="0">
              <a:latin typeface="Arial" panose="020B0604020202020204" pitchFamily="34" charset="0"/>
              <a:cs typeface="Arial" panose="020B0604020202020204" pitchFamily="34" charset="0"/>
            </a:endParaRPr>
          </a:p>
          <a:p>
            <a:pPr eaLnBrk="1" hangingPunct="1">
              <a:defRPr/>
            </a:pPr>
            <a:endParaRPr lang="en-GB" sz="1800" b="1" dirty="0">
              <a:latin typeface="Arial" panose="020B0604020202020204" pitchFamily="34" charset="0"/>
              <a:cs typeface="Arial" panose="020B0604020202020204" pitchFamily="34" charset="0"/>
            </a:endParaRPr>
          </a:p>
          <a:p>
            <a:pPr eaLnBrk="1" hangingPunct="1">
              <a:defRPr/>
            </a:pPr>
            <a:r>
              <a:rPr lang="en-GB" sz="1800" b="1" dirty="0"/>
              <a:t>Critical Perspectives On Accounting</a:t>
            </a:r>
          </a:p>
          <a:p>
            <a:pPr marL="0" indent="0" eaLnBrk="1" hangingPunct="1">
              <a:buFontTx/>
              <a:buNone/>
              <a:defRPr/>
            </a:pPr>
            <a:r>
              <a:rPr lang="en-GB" sz="1800" b="1" dirty="0">
                <a:latin typeface="Arial" panose="020B0604020202020204" pitchFamily="34" charset="0"/>
                <a:cs typeface="Arial" panose="020B0604020202020204" pitchFamily="34" charset="0"/>
                <a:hlinkClick r:id="rId5"/>
              </a:rPr>
              <a:t>http://www.journals.elsevier.com/critical-perspectives-on-accounting/</a:t>
            </a:r>
            <a:endParaRPr lang="en-GB" sz="1800" b="1" dirty="0">
              <a:latin typeface="Arial" panose="020B0604020202020204" pitchFamily="34" charset="0"/>
              <a:cs typeface="Arial" panose="020B0604020202020204" pitchFamily="34" charset="0"/>
            </a:endParaRPr>
          </a:p>
          <a:p>
            <a:pPr marL="0" indent="0" eaLnBrk="1" hangingPunct="1">
              <a:buFontTx/>
              <a:buNone/>
              <a:defRPr/>
            </a:pPr>
            <a:endParaRPr lang="en-GB" sz="1800" b="1" dirty="0">
              <a:latin typeface="Arial" panose="020B0604020202020204" pitchFamily="34" charset="0"/>
              <a:cs typeface="Arial" panose="020B0604020202020204" pitchFamily="34" charset="0"/>
            </a:endParaRPr>
          </a:p>
          <a:p>
            <a:pPr marL="0" indent="0" eaLnBrk="1" hangingPunct="1">
              <a:buFontTx/>
              <a:buNone/>
              <a:defRPr/>
            </a:pPr>
            <a:endParaRPr lang="en-GB" sz="2000" b="1" dirty="0">
              <a:latin typeface="Arial" panose="020B0604020202020204" pitchFamily="34" charset="0"/>
              <a:cs typeface="Arial" panose="020B0604020202020204" pitchFamily="34" charset="0"/>
            </a:endParaRPr>
          </a:p>
          <a:p>
            <a:pPr eaLnBrk="1" hangingPunct="1">
              <a:defRPr/>
            </a:pPr>
            <a:endParaRPr lang="en-GB" sz="2000" b="1" dirty="0">
              <a:latin typeface="Arial" panose="020B0604020202020204" pitchFamily="34" charset="0"/>
              <a:cs typeface="Arial" panose="020B0604020202020204" pitchFamily="34" charset="0"/>
            </a:endParaRPr>
          </a:p>
          <a:p>
            <a:pPr marL="0" indent="0" eaLnBrk="1" hangingPunct="1">
              <a:buFontTx/>
              <a:buNone/>
              <a:defRPr/>
            </a:pPr>
            <a:endParaRPr lang="en-GB" b="1" dirty="0">
              <a:latin typeface="Arial" panose="020B0604020202020204" pitchFamily="34" charset="0"/>
              <a:cs typeface="Arial" panose="020B0604020202020204" pitchFamily="34" charset="0"/>
            </a:endParaRPr>
          </a:p>
          <a:p>
            <a:pPr eaLnBrk="1" hangingPunct="1">
              <a:defRPr/>
            </a:pPr>
            <a:endParaRPr lang="en-GB" dirty="0"/>
          </a:p>
        </p:txBody>
      </p:sp>
      <p:pic>
        <p:nvPicPr>
          <p:cNvPr id="18436" name="Picture 2" descr="C:\Users\khussainey\Desktop\A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764705"/>
            <a:ext cx="100806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C:\Users\khussainey\Desktop\JB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949" y="2924944"/>
            <a:ext cx="10080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C:\Users\khussainey\Desktop\CPA.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102" y="4878735"/>
            <a:ext cx="1143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22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t>Literature Review Journals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83" y="1746213"/>
            <a:ext cx="4512397" cy="18832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04" y="3932686"/>
            <a:ext cx="4512397" cy="19616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332" y="1195631"/>
            <a:ext cx="2936777" cy="20399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2332" y="3418449"/>
            <a:ext cx="3248881" cy="3302428"/>
          </a:xfrm>
          <a:prstGeom prst="rect">
            <a:avLst/>
          </a:prstGeom>
        </p:spPr>
      </p:pic>
    </p:spTree>
    <p:extLst>
      <p:ext uri="{BB962C8B-B14F-4D97-AF65-F5344CB8AC3E}">
        <p14:creationId xmlns:p14="http://schemas.microsoft.com/office/powerpoint/2010/main" val="151969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1073-3112-496C-B046-EB479BF9E75E}"/>
              </a:ext>
            </a:extLst>
          </p:cNvPr>
          <p:cNvSpPr>
            <a:spLocks noGrp="1"/>
          </p:cNvSpPr>
          <p:nvPr>
            <p:ph type="title"/>
          </p:nvPr>
        </p:nvSpPr>
        <p:spPr>
          <a:xfrm>
            <a:off x="368711" y="353891"/>
            <a:ext cx="8358309" cy="958717"/>
          </a:xfrm>
        </p:spPr>
        <p:txBody>
          <a:bodyPr/>
          <a:lstStyle/>
          <a:p>
            <a:pPr algn="ctr"/>
            <a:r>
              <a:rPr lang="en-GB" dirty="0">
                <a:solidFill>
                  <a:srgbClr val="FF0000"/>
                </a:solidFill>
              </a:rPr>
              <a:t>Tips for Literature Review</a:t>
            </a:r>
            <a:br>
              <a:rPr lang="en-GB" dirty="0">
                <a:solidFill>
                  <a:srgbClr val="FF0000"/>
                </a:solidFill>
              </a:rPr>
            </a:br>
            <a:r>
              <a:rPr lang="en-GB" dirty="0"/>
              <a:t>What is a Literature Review?</a:t>
            </a:r>
          </a:p>
        </p:txBody>
      </p:sp>
      <p:sp>
        <p:nvSpPr>
          <p:cNvPr id="3" name="Content Placeholder 2">
            <a:extLst>
              <a:ext uri="{FF2B5EF4-FFF2-40B4-BE49-F238E27FC236}">
                <a16:creationId xmlns:a16="http://schemas.microsoft.com/office/drawing/2014/main" id="{1DA59DD6-B2F6-42CD-9528-B50A6C05D57E}"/>
              </a:ext>
            </a:extLst>
          </p:cNvPr>
          <p:cNvSpPr>
            <a:spLocks noGrp="1"/>
          </p:cNvSpPr>
          <p:nvPr>
            <p:ph idx="1"/>
          </p:nvPr>
        </p:nvSpPr>
        <p:spPr/>
        <p:txBody>
          <a:bodyPr/>
          <a:lstStyle/>
          <a:p>
            <a:pPr marL="0" indent="0" algn="just">
              <a:buClr>
                <a:schemeClr val="accent3"/>
              </a:buClr>
              <a:buNone/>
              <a:defRPr/>
            </a:pPr>
            <a:r>
              <a:rPr lang="en-GB" altLang="en-US" sz="2400" dirty="0">
                <a:solidFill>
                  <a:srgbClr val="002060"/>
                </a:solidFill>
                <a:cs typeface="Arial" panose="020B0604020202020204" pitchFamily="34" charset="0"/>
              </a:rPr>
              <a:t>An academic literature review is defined as</a:t>
            </a:r>
          </a:p>
          <a:p>
            <a:pPr marL="274320" indent="-274320" algn="just">
              <a:buClr>
                <a:schemeClr val="accent3"/>
              </a:buClr>
              <a:buFont typeface="Wingdings 2"/>
              <a:buChar char=""/>
              <a:defRPr/>
            </a:pPr>
            <a:r>
              <a:rPr lang="en-GB" altLang="en-US" sz="2400" dirty="0">
                <a:solidFill>
                  <a:srgbClr val="002060"/>
                </a:solidFill>
                <a:cs typeface="Arial" panose="020B0604020202020204" pitchFamily="34" charset="0"/>
              </a:rPr>
              <a:t>”The selection of available documents (both published and unpublished) on the topic, which contain information, ideas, data and evidence written from a particular standpoint to fulfil certain aims or express certain views on the nature of the topic and how it is to be investigated, and the effective evaluation of these documents in relation to the research being proposed” (Hart, 2001, p. 13).</a:t>
            </a:r>
          </a:p>
          <a:p>
            <a:pPr marL="274320" indent="-274320" algn="just">
              <a:buClr>
                <a:schemeClr val="accent3"/>
              </a:buClr>
              <a:buFont typeface="Wingdings 2"/>
              <a:buChar char=""/>
              <a:defRPr/>
            </a:pPr>
            <a:endParaRPr lang="en-GB" altLang="en-US" sz="2400" dirty="0">
              <a:solidFill>
                <a:srgbClr val="002060"/>
              </a:solidFill>
              <a:cs typeface="Arial" panose="020B0604020202020204" pitchFamily="34" charset="0"/>
            </a:endParaRPr>
          </a:p>
          <a:p>
            <a:pPr marL="274320" indent="-274320">
              <a:buClr>
                <a:schemeClr val="accent3"/>
              </a:buClr>
              <a:buFont typeface="Wingdings 2"/>
              <a:buChar char=""/>
              <a:defRPr/>
            </a:pPr>
            <a:r>
              <a:rPr lang="en-GB" altLang="en-US" sz="2400" dirty="0">
                <a:solidFill>
                  <a:srgbClr val="002060"/>
                </a:solidFill>
                <a:cs typeface="Times New Roman" pitchFamily="18" charset="0"/>
              </a:rPr>
              <a:t>Hart, C. (2001). Doing a literature search. London: Sage.</a:t>
            </a:r>
          </a:p>
          <a:p>
            <a:endParaRPr lang="en-GB" dirty="0"/>
          </a:p>
        </p:txBody>
      </p:sp>
    </p:spTree>
    <p:extLst>
      <p:ext uri="{BB962C8B-B14F-4D97-AF65-F5344CB8AC3E}">
        <p14:creationId xmlns:p14="http://schemas.microsoft.com/office/powerpoint/2010/main" val="414074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73F3-E0C6-4CE8-A97A-274979D74951}"/>
              </a:ext>
            </a:extLst>
          </p:cNvPr>
          <p:cNvSpPr>
            <a:spLocks noGrp="1"/>
          </p:cNvSpPr>
          <p:nvPr>
            <p:ph type="title"/>
          </p:nvPr>
        </p:nvSpPr>
        <p:spPr/>
        <p:txBody>
          <a:bodyPr/>
          <a:lstStyle/>
          <a:p>
            <a:pPr algn="ctr"/>
            <a:r>
              <a:rPr lang="en-GB" sz="4000" dirty="0"/>
              <a:t>Why do we need a literature review?</a:t>
            </a:r>
          </a:p>
        </p:txBody>
      </p:sp>
      <p:sp>
        <p:nvSpPr>
          <p:cNvPr id="3" name="Content Placeholder 2">
            <a:extLst>
              <a:ext uri="{FF2B5EF4-FFF2-40B4-BE49-F238E27FC236}">
                <a16:creationId xmlns:a16="http://schemas.microsoft.com/office/drawing/2014/main" id="{9D4D8FB6-72E1-450D-AE5B-EDD0A0487A05}"/>
              </a:ext>
            </a:extLst>
          </p:cNvPr>
          <p:cNvSpPr>
            <a:spLocks noGrp="1"/>
          </p:cNvSpPr>
          <p:nvPr>
            <p:ph idx="1"/>
          </p:nvPr>
        </p:nvSpPr>
        <p:spPr>
          <a:xfrm>
            <a:off x="347562" y="1428134"/>
            <a:ext cx="8373651" cy="4425748"/>
          </a:xfrm>
        </p:spPr>
        <p:txBody>
          <a:bodyPr/>
          <a:lstStyle/>
          <a:p>
            <a:r>
              <a:rPr lang="en-GB" sz="2200" dirty="0">
                <a:solidFill>
                  <a:srgbClr val="002060"/>
                </a:solidFill>
              </a:rPr>
              <a:t>To identify research gaps. </a:t>
            </a:r>
          </a:p>
          <a:p>
            <a:r>
              <a:rPr lang="en-US" sz="2200" dirty="0">
                <a:solidFill>
                  <a:srgbClr val="002060"/>
                </a:solidFill>
                <a:cs typeface="Arial" panose="020B0604020202020204" pitchFamily="34" charset="0"/>
              </a:rPr>
              <a:t>To convince an intended reader that the topic is worth addressing. </a:t>
            </a:r>
          </a:p>
          <a:p>
            <a:r>
              <a:rPr lang="en-US" sz="2200" dirty="0">
                <a:solidFill>
                  <a:srgbClr val="002060"/>
                </a:solidFill>
                <a:cs typeface="Arial" panose="020B0604020202020204" pitchFamily="34" charset="0"/>
              </a:rPr>
              <a:t>To highlight the contribution (e.g., which of the research gaps will be filled in the present study).</a:t>
            </a:r>
          </a:p>
          <a:p>
            <a:r>
              <a:rPr lang="en-GB" sz="2200" dirty="0">
                <a:solidFill>
                  <a:srgbClr val="002060"/>
                </a:solidFill>
              </a:rPr>
              <a:t>To understand the research background, so we can clarify the research problem, contributions and to avoid replication.</a:t>
            </a:r>
          </a:p>
          <a:p>
            <a:r>
              <a:rPr lang="en-GB" sz="2200" dirty="0">
                <a:solidFill>
                  <a:srgbClr val="002060"/>
                </a:solidFill>
              </a:rPr>
              <a:t>To understand relevant concepts and theories. </a:t>
            </a:r>
          </a:p>
          <a:p>
            <a:r>
              <a:rPr lang="en-GB" sz="2200" dirty="0">
                <a:solidFill>
                  <a:srgbClr val="002060"/>
                </a:solidFill>
              </a:rPr>
              <a:t>To understand different methodologies used in the literature including data sources.</a:t>
            </a:r>
          </a:p>
          <a:p>
            <a:r>
              <a:rPr lang="en-GB" sz="2200" dirty="0">
                <a:solidFill>
                  <a:srgbClr val="002060"/>
                </a:solidFill>
              </a:rPr>
              <a:t>To find out if our findings are consistent with prior research (or not) and (why). </a:t>
            </a:r>
          </a:p>
        </p:txBody>
      </p:sp>
    </p:spTree>
    <p:extLst>
      <p:ext uri="{BB962C8B-B14F-4D97-AF65-F5344CB8AC3E}">
        <p14:creationId xmlns:p14="http://schemas.microsoft.com/office/powerpoint/2010/main" val="76274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FF4C-CDC0-4B5B-9130-ADF1FF57953C}"/>
              </a:ext>
            </a:extLst>
          </p:cNvPr>
          <p:cNvSpPr>
            <a:spLocks noGrp="1"/>
          </p:cNvSpPr>
          <p:nvPr>
            <p:ph type="title"/>
          </p:nvPr>
        </p:nvSpPr>
        <p:spPr/>
        <p:txBody>
          <a:bodyPr/>
          <a:lstStyle/>
          <a:p>
            <a:pPr algn="ctr"/>
            <a:r>
              <a:rPr lang="en-GB" sz="3600" dirty="0"/>
              <a:t>Why citation of literature is important?</a:t>
            </a:r>
          </a:p>
        </p:txBody>
      </p:sp>
      <p:sp>
        <p:nvSpPr>
          <p:cNvPr id="3" name="Content Placeholder 2">
            <a:extLst>
              <a:ext uri="{FF2B5EF4-FFF2-40B4-BE49-F238E27FC236}">
                <a16:creationId xmlns:a16="http://schemas.microsoft.com/office/drawing/2014/main" id="{41DFB9B7-345E-4319-9CDC-E1167243830B}"/>
              </a:ext>
            </a:extLst>
          </p:cNvPr>
          <p:cNvSpPr>
            <a:spLocks noGrp="1"/>
          </p:cNvSpPr>
          <p:nvPr>
            <p:ph idx="1"/>
          </p:nvPr>
        </p:nvSpPr>
        <p:spPr>
          <a:xfrm>
            <a:off x="368711" y="1697039"/>
            <a:ext cx="8373651" cy="4437062"/>
          </a:xfrm>
        </p:spPr>
        <p:txBody>
          <a:bodyPr/>
          <a:lstStyle/>
          <a:p>
            <a:r>
              <a:rPr lang="en-GB" sz="2800" dirty="0"/>
              <a:t>To give credit to other researchers and acknowledge their ideas.</a:t>
            </a:r>
          </a:p>
          <a:p>
            <a:endParaRPr lang="en-GB" sz="2800" dirty="0"/>
          </a:p>
          <a:p>
            <a:r>
              <a:rPr lang="en-GB" sz="2800" dirty="0"/>
              <a:t>To avoid plagiarism.</a:t>
            </a:r>
          </a:p>
          <a:p>
            <a:endParaRPr lang="en-GB" sz="2800" dirty="0"/>
          </a:p>
          <a:p>
            <a:r>
              <a:rPr lang="en-GB" sz="2800" dirty="0"/>
              <a:t>To enhance credibility of your work.</a:t>
            </a:r>
          </a:p>
          <a:p>
            <a:endParaRPr lang="en-GB" sz="2800" dirty="0"/>
          </a:p>
          <a:p>
            <a:r>
              <a:rPr lang="en-GB" sz="2800" dirty="0"/>
              <a:t>To show off your scientific knowledge.</a:t>
            </a:r>
          </a:p>
        </p:txBody>
      </p:sp>
    </p:spTree>
    <p:extLst>
      <p:ext uri="{BB962C8B-B14F-4D97-AF65-F5344CB8AC3E}">
        <p14:creationId xmlns:p14="http://schemas.microsoft.com/office/powerpoint/2010/main" val="166585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90" y="398135"/>
            <a:ext cx="8358309" cy="825981"/>
          </a:xfrm>
        </p:spPr>
        <p:txBody>
          <a:bodyPr/>
          <a:lstStyle/>
          <a:p>
            <a:pPr algn="ctr"/>
            <a:r>
              <a:rPr lang="en-GB" b="1" dirty="0"/>
              <a:t>Critical Literature Review</a:t>
            </a:r>
          </a:p>
        </p:txBody>
      </p:sp>
      <p:sp>
        <p:nvSpPr>
          <p:cNvPr id="3" name="Content Placeholder 2"/>
          <p:cNvSpPr>
            <a:spLocks noGrp="1"/>
          </p:cNvSpPr>
          <p:nvPr>
            <p:ph idx="1"/>
          </p:nvPr>
        </p:nvSpPr>
        <p:spPr>
          <a:xfrm>
            <a:off x="191729" y="1327355"/>
            <a:ext cx="8550633" cy="4806746"/>
          </a:xfrm>
        </p:spPr>
        <p:txBody>
          <a:bodyPr/>
          <a:lstStyle/>
          <a:p>
            <a:pPr marL="274320" indent="-274320" algn="just">
              <a:buClr>
                <a:schemeClr val="accent3"/>
              </a:buClr>
              <a:buFont typeface="Wingdings 2"/>
              <a:buChar char=""/>
              <a:defRPr/>
            </a:pPr>
            <a:r>
              <a:rPr lang="en-GB" sz="2200" dirty="0">
                <a:solidFill>
                  <a:srgbClr val="002060"/>
                </a:solidFill>
              </a:rPr>
              <a:t>A literature review is an overview of the previously published works on a specific topic. The term can refer to a full scholarly paper or a section of a scholarly work such as a book, or an article. </a:t>
            </a:r>
          </a:p>
          <a:p>
            <a:pPr marL="274320" indent="-274320" algn="just">
              <a:buClr>
                <a:schemeClr val="accent3"/>
              </a:buClr>
              <a:buFont typeface="Wingdings 2"/>
              <a:buChar char=""/>
              <a:defRPr/>
            </a:pPr>
            <a:endParaRPr lang="en-GB" altLang="en-US" sz="2200" dirty="0">
              <a:solidFill>
                <a:srgbClr val="002060"/>
              </a:solidFill>
              <a:cs typeface="Times New Roman" pitchFamily="18" charset="0"/>
            </a:endParaRPr>
          </a:p>
          <a:p>
            <a:pPr marL="274320" indent="-274320" algn="just">
              <a:buClr>
                <a:schemeClr val="accent3"/>
              </a:buClr>
              <a:buFont typeface="Wingdings 2"/>
              <a:buChar char=""/>
              <a:defRPr/>
            </a:pPr>
            <a:r>
              <a:rPr lang="en-GB" altLang="en-US" sz="2200" dirty="0">
                <a:solidFill>
                  <a:srgbClr val="002060"/>
                </a:solidFill>
                <a:cs typeface="Times New Roman" pitchFamily="18" charset="0"/>
              </a:rPr>
              <a:t>Good critical literature reviews tell a story and help to advance our understanding of </a:t>
            </a:r>
            <a:r>
              <a:rPr lang="en-GB" altLang="en-US" sz="2200" u="sng" dirty="0">
                <a:solidFill>
                  <a:srgbClr val="002060"/>
                </a:solidFill>
                <a:cs typeface="Times New Roman" pitchFamily="18" charset="0"/>
              </a:rPr>
              <a:t>what has been done in the literature</a:t>
            </a:r>
            <a:r>
              <a:rPr lang="en-GB" altLang="en-US" sz="2200" dirty="0">
                <a:solidFill>
                  <a:srgbClr val="002060"/>
                </a:solidFill>
                <a:cs typeface="Times New Roman" pitchFamily="18" charset="0"/>
              </a:rPr>
              <a:t>.</a:t>
            </a:r>
          </a:p>
          <a:p>
            <a:pPr marL="274320" indent="-274320" algn="just">
              <a:buClr>
                <a:schemeClr val="accent3"/>
              </a:buClr>
              <a:buFont typeface="Wingdings 2"/>
              <a:buChar char=""/>
              <a:defRPr/>
            </a:pPr>
            <a:endParaRPr lang="en-GB" altLang="en-US" sz="2200" dirty="0">
              <a:solidFill>
                <a:srgbClr val="002060"/>
              </a:solidFill>
              <a:cs typeface="Times New Roman" pitchFamily="18" charset="0"/>
            </a:endParaRPr>
          </a:p>
          <a:p>
            <a:pPr marL="274320" indent="-274320" algn="just">
              <a:buClr>
                <a:schemeClr val="accent3"/>
              </a:buClr>
              <a:buFont typeface="Wingdings 2"/>
              <a:buChar char=""/>
              <a:defRPr/>
            </a:pPr>
            <a:r>
              <a:rPr lang="en-GB" altLang="en-US" sz="2200" dirty="0">
                <a:solidFill>
                  <a:srgbClr val="002060"/>
                </a:solidFill>
                <a:cs typeface="Times New Roman" pitchFamily="18" charset="0"/>
              </a:rPr>
              <a:t>A critical review of a journal article evaluates </a:t>
            </a:r>
            <a:r>
              <a:rPr lang="en-GB" altLang="en-US" sz="2200" b="1" dirty="0">
                <a:solidFill>
                  <a:srgbClr val="002060"/>
                </a:solidFill>
                <a:effectLst>
                  <a:outerShdw blurRad="38100" dist="38100" dir="2700000" algn="tl">
                    <a:srgbClr val="000000">
                      <a:alpha val="43137"/>
                    </a:srgbClr>
                  </a:outerShdw>
                </a:effectLst>
                <a:cs typeface="Times New Roman" pitchFamily="18" charset="0"/>
              </a:rPr>
              <a:t>the strengths </a:t>
            </a:r>
            <a:r>
              <a:rPr lang="en-GB" altLang="en-US" sz="2200" dirty="0">
                <a:solidFill>
                  <a:srgbClr val="002060"/>
                </a:solidFill>
                <a:cs typeface="Times New Roman" pitchFamily="18" charset="0"/>
              </a:rPr>
              <a:t>and </a:t>
            </a:r>
            <a:r>
              <a:rPr lang="en-GB" altLang="en-US" sz="2200" b="1" dirty="0">
                <a:solidFill>
                  <a:srgbClr val="002060"/>
                </a:solidFill>
                <a:effectLst>
                  <a:outerShdw blurRad="38100" dist="38100" dir="2700000" algn="tl">
                    <a:srgbClr val="000000">
                      <a:alpha val="43137"/>
                    </a:srgbClr>
                  </a:outerShdw>
                </a:effectLst>
                <a:cs typeface="Times New Roman" pitchFamily="18" charset="0"/>
              </a:rPr>
              <a:t>weaknesses</a:t>
            </a:r>
            <a:r>
              <a:rPr lang="en-GB" altLang="en-US" sz="2200" dirty="0">
                <a:solidFill>
                  <a:srgbClr val="002060"/>
                </a:solidFill>
                <a:cs typeface="Times New Roman" pitchFamily="18" charset="0"/>
              </a:rPr>
              <a:t> of an article's ideas and content. </a:t>
            </a:r>
          </a:p>
          <a:p>
            <a:pPr marL="274320" indent="-274320" algn="just">
              <a:buClr>
                <a:schemeClr val="accent3"/>
              </a:buClr>
              <a:buFont typeface="Wingdings 2"/>
              <a:buChar char=""/>
              <a:defRPr/>
            </a:pPr>
            <a:endParaRPr lang="en-GB" altLang="en-US" sz="2200" dirty="0">
              <a:solidFill>
                <a:srgbClr val="002060"/>
              </a:solidFill>
              <a:cs typeface="Times New Roman" pitchFamily="18" charset="0"/>
            </a:endParaRPr>
          </a:p>
          <a:p>
            <a:pPr marL="274320" indent="-274320" algn="just">
              <a:buClr>
                <a:schemeClr val="accent3"/>
              </a:buClr>
              <a:buFont typeface="Wingdings 2"/>
              <a:buChar char=""/>
              <a:defRPr/>
            </a:pPr>
            <a:r>
              <a:rPr lang="en-GB" altLang="en-US" sz="2200" dirty="0">
                <a:solidFill>
                  <a:srgbClr val="002060"/>
                </a:solidFill>
                <a:cs typeface="Times New Roman" pitchFamily="18" charset="0"/>
              </a:rPr>
              <a:t>It provides critical analysis and interpretation that allow readers to assess the your </a:t>
            </a:r>
            <a:r>
              <a:rPr lang="en-GB" altLang="en-US" sz="2200" b="1" dirty="0">
                <a:solidFill>
                  <a:srgbClr val="002060"/>
                </a:solidFill>
                <a:cs typeface="Times New Roman" pitchFamily="18" charset="0"/>
              </a:rPr>
              <a:t>contribution(s)</a:t>
            </a:r>
            <a:r>
              <a:rPr lang="en-GB" altLang="en-US" sz="2200" dirty="0">
                <a:solidFill>
                  <a:srgbClr val="002060"/>
                </a:solidFill>
                <a:cs typeface="Times New Roman" pitchFamily="18" charset="0"/>
              </a:rPr>
              <a:t>.</a:t>
            </a:r>
          </a:p>
          <a:p>
            <a:pPr marL="274320" indent="-274320" algn="just">
              <a:buClr>
                <a:schemeClr val="accent3"/>
              </a:buClr>
              <a:buFont typeface="Wingdings 2"/>
              <a:buChar char=""/>
              <a:defRPr/>
            </a:pPr>
            <a:endParaRPr lang="en-GB" altLang="en-US" sz="2400" dirty="0">
              <a:solidFill>
                <a:srgbClr val="002060"/>
              </a:solidFill>
              <a:ea typeface="MS PGothic" pitchFamily="34" charset="-128"/>
              <a:cs typeface="Times New Roman" pitchFamily="18" charset="0"/>
            </a:endParaRPr>
          </a:p>
          <a:p>
            <a:endParaRPr lang="en-GB" dirty="0"/>
          </a:p>
        </p:txBody>
      </p:sp>
    </p:spTree>
    <p:extLst>
      <p:ext uri="{BB962C8B-B14F-4D97-AF65-F5344CB8AC3E}">
        <p14:creationId xmlns:p14="http://schemas.microsoft.com/office/powerpoint/2010/main" val="3137284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865D95-566D-4EF8-96FD-E4F31C0E5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285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Reading critically</a:t>
            </a:r>
            <a:endParaRPr lang="en-GB" dirty="0"/>
          </a:p>
        </p:txBody>
      </p:sp>
      <p:sp>
        <p:nvSpPr>
          <p:cNvPr id="4" name="Rectangle 3"/>
          <p:cNvSpPr>
            <a:spLocks noGrp="1" noChangeArrowheads="1"/>
          </p:cNvSpPr>
          <p:nvPr/>
        </p:nvSpPr>
        <p:spPr>
          <a:xfrm>
            <a:off x="521714" y="1475813"/>
            <a:ext cx="8040688" cy="4274931"/>
          </a:xfrm>
          <a:prstGeom prst="rect">
            <a:avLst/>
          </a:prstGeom>
        </p:spPr>
        <p:txBody>
          <a:bodyPr>
            <a:normAutofit fontScale="92500"/>
          </a:bodyPr>
          <a:lstStyle>
            <a:lvl1pPr marL="342900" indent="-342900" algn="l" defTabSz="914400" rtl="0" eaLnBrk="1" latinLnBrk="0" hangingPunct="1">
              <a:spcBef>
                <a:spcPct val="200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Wingdings"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Wingdings"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GB" altLang="en-US" dirty="0"/>
          </a:p>
          <a:p>
            <a:pPr marL="0" indent="0" eaLnBrk="1" hangingPunct="1">
              <a:buNone/>
            </a:pPr>
            <a:r>
              <a:rPr lang="en-GB" altLang="en-US" dirty="0"/>
              <a:t>Think about:</a:t>
            </a:r>
          </a:p>
          <a:p>
            <a:pPr marL="0" indent="0" eaLnBrk="1" hangingPunct="1">
              <a:buNone/>
            </a:pPr>
            <a:endParaRPr lang="en-GB" altLang="en-US" dirty="0"/>
          </a:p>
          <a:p>
            <a:pPr lvl="1" eaLnBrk="1" hangingPunct="1">
              <a:lnSpc>
                <a:spcPct val="80000"/>
              </a:lnSpc>
            </a:pPr>
            <a:r>
              <a:rPr lang="en-GB" altLang="en-US" sz="2400" dirty="0"/>
              <a:t>What were the research aims of the paper/book?</a:t>
            </a:r>
          </a:p>
          <a:p>
            <a:pPr lvl="1" eaLnBrk="1" hangingPunct="1">
              <a:lnSpc>
                <a:spcPct val="80000"/>
              </a:lnSpc>
            </a:pPr>
            <a:r>
              <a:rPr lang="en-GB" altLang="en-US" sz="2400" dirty="0"/>
              <a:t>Is the research aim achieved? If so, how did they do it?</a:t>
            </a:r>
          </a:p>
          <a:p>
            <a:pPr lvl="1" eaLnBrk="1" hangingPunct="1">
              <a:lnSpc>
                <a:spcPct val="80000"/>
              </a:lnSpc>
            </a:pPr>
            <a:r>
              <a:rPr lang="en-GB" altLang="en-US" sz="2400" dirty="0"/>
              <a:t>Are there any problems with their methodology?</a:t>
            </a:r>
          </a:p>
          <a:p>
            <a:pPr lvl="1" eaLnBrk="1" hangingPunct="1">
              <a:lnSpc>
                <a:spcPct val="80000"/>
              </a:lnSpc>
            </a:pPr>
            <a:r>
              <a:rPr lang="en-GB" altLang="en-US" sz="2400" dirty="0"/>
              <a:t>Was it a strong or a weak research model?</a:t>
            </a:r>
          </a:p>
          <a:p>
            <a:pPr lvl="1" eaLnBrk="1" hangingPunct="1"/>
            <a:r>
              <a:rPr lang="en-GB" altLang="en-US" sz="2400" dirty="0"/>
              <a:t>How will this research help with your own research?</a:t>
            </a:r>
          </a:p>
          <a:p>
            <a:pPr lvl="1" eaLnBrk="1" hangingPunct="1"/>
            <a:r>
              <a:rPr lang="en-GB" altLang="en-US" sz="2400" dirty="0"/>
              <a:t>What can you take from it?</a:t>
            </a:r>
          </a:p>
          <a:p>
            <a:pPr lvl="1" eaLnBrk="1" hangingPunct="1"/>
            <a:r>
              <a:rPr lang="en-GB" altLang="en-US" sz="2400" dirty="0"/>
              <a:t>What needs to be avoided?</a:t>
            </a:r>
          </a:p>
          <a:p>
            <a:pPr lvl="1" eaLnBrk="1" hangingPunct="1"/>
            <a:r>
              <a:rPr lang="en-GB" altLang="en-US" sz="2400" dirty="0"/>
              <a:t>What are you doing differently?</a:t>
            </a:r>
          </a:p>
          <a:p>
            <a:pPr marL="457200" lvl="1" indent="0" eaLnBrk="1" hangingPunct="1">
              <a:buNone/>
            </a:pPr>
            <a:endParaRPr lang="en-GB" altLang="en-US" sz="2000" dirty="0"/>
          </a:p>
          <a:p>
            <a:pPr lvl="1" eaLnBrk="1" hangingPunct="1">
              <a:buFont typeface="Wingdings" pitchFamily="2" charset="2"/>
              <a:buNone/>
            </a:pPr>
            <a:endParaRPr lang="en-GB" altLang="en-US" dirty="0"/>
          </a:p>
        </p:txBody>
      </p:sp>
    </p:spTree>
    <p:extLst>
      <p:ext uri="{BB962C8B-B14F-4D97-AF65-F5344CB8AC3E}">
        <p14:creationId xmlns:p14="http://schemas.microsoft.com/office/powerpoint/2010/main" val="42174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1" y="294896"/>
            <a:ext cx="8358309" cy="1136672"/>
          </a:xfrm>
        </p:spPr>
        <p:txBody>
          <a:bodyPr/>
          <a:lstStyle/>
          <a:p>
            <a:r>
              <a:rPr lang="en-GB" altLang="en-US" dirty="0">
                <a:latin typeface="Arial Black" pitchFamily="34" charset="0"/>
              </a:rPr>
              <a:t>Critical thinking</a:t>
            </a:r>
            <a:br>
              <a:rPr lang="en-GB" altLang="en-US" dirty="0">
                <a:latin typeface="Arial Black" pitchFamily="34" charset="0"/>
              </a:rPr>
            </a:br>
            <a:r>
              <a:rPr lang="en-GB" altLang="en-US" dirty="0">
                <a:latin typeface="Arial Black" pitchFamily="34" charset="0"/>
              </a:rPr>
              <a:t>(a three-year-old’s guide)</a:t>
            </a:r>
            <a:endParaRPr lang="en-GB" dirty="0"/>
          </a:p>
        </p:txBody>
      </p:sp>
      <p:sp>
        <p:nvSpPr>
          <p:cNvPr id="4" name="Rectangle 3"/>
          <p:cNvSpPr>
            <a:spLocks noGrp="1" noChangeArrowheads="1"/>
          </p:cNvSpPr>
          <p:nvPr>
            <p:ph idx="1"/>
          </p:nvPr>
        </p:nvSpPr>
        <p:spPr/>
        <p:txBody>
          <a:bodyPr>
            <a:normAutofit lnSpcReduction="10000"/>
          </a:bodyPr>
          <a:lstStyle/>
          <a:p>
            <a:pPr lvl="1"/>
            <a:r>
              <a:rPr lang="en-GB" altLang="en-US" sz="2800" dirty="0">
                <a:solidFill>
                  <a:srgbClr val="002060"/>
                </a:solidFill>
                <a:latin typeface="Arial" panose="020B0604020202020204" pitchFamily="34" charset="0"/>
                <a:cs typeface="Arial" panose="020B0604020202020204" pitchFamily="34" charset="0"/>
              </a:rPr>
              <a:t>Why?</a:t>
            </a:r>
          </a:p>
          <a:p>
            <a:pPr lvl="1"/>
            <a:r>
              <a:rPr lang="en-GB" altLang="en-US" sz="2800" dirty="0">
                <a:solidFill>
                  <a:srgbClr val="002060"/>
                </a:solidFill>
                <a:latin typeface="Arial" panose="020B0604020202020204" pitchFamily="34" charset="0"/>
                <a:cs typeface="Arial" panose="020B0604020202020204" pitchFamily="34" charset="0"/>
              </a:rPr>
              <a:t>How does that work?</a:t>
            </a:r>
          </a:p>
          <a:p>
            <a:pPr lvl="1"/>
            <a:r>
              <a:rPr lang="en-GB" altLang="en-US" sz="2800" dirty="0">
                <a:solidFill>
                  <a:srgbClr val="002060"/>
                </a:solidFill>
                <a:latin typeface="Arial" panose="020B0604020202020204" pitchFamily="34" charset="0"/>
                <a:cs typeface="Arial" panose="020B0604020202020204" pitchFamily="34" charset="0"/>
              </a:rPr>
              <a:t>What’s that made of?</a:t>
            </a:r>
          </a:p>
          <a:p>
            <a:pPr lvl="1"/>
            <a:r>
              <a:rPr lang="en-GB" altLang="en-US" sz="2800" dirty="0">
                <a:solidFill>
                  <a:srgbClr val="002060"/>
                </a:solidFill>
                <a:latin typeface="Arial" panose="020B0604020202020204" pitchFamily="34" charset="0"/>
                <a:cs typeface="Arial" panose="020B0604020202020204" pitchFamily="34" charset="0"/>
              </a:rPr>
              <a:t>What’s that for?</a:t>
            </a:r>
          </a:p>
          <a:p>
            <a:pPr lvl="1"/>
            <a:r>
              <a:rPr lang="en-GB" altLang="en-US" sz="2800" dirty="0">
                <a:solidFill>
                  <a:srgbClr val="002060"/>
                </a:solidFill>
                <a:latin typeface="Arial" panose="020B0604020202020204" pitchFamily="34" charset="0"/>
                <a:cs typeface="Arial" panose="020B0604020202020204" pitchFamily="34" charset="0"/>
              </a:rPr>
              <a:t>What does that mean?</a:t>
            </a:r>
          </a:p>
          <a:p>
            <a:pPr lvl="1"/>
            <a:r>
              <a:rPr lang="en-GB" altLang="en-US" sz="2800" dirty="0">
                <a:solidFill>
                  <a:srgbClr val="002060"/>
                </a:solidFill>
                <a:latin typeface="Arial" panose="020B0604020202020204" pitchFamily="34" charset="0"/>
                <a:cs typeface="Arial" panose="020B0604020202020204" pitchFamily="34" charset="0"/>
              </a:rPr>
              <a:t>But X says…</a:t>
            </a:r>
          </a:p>
          <a:p>
            <a:pPr lvl="1"/>
            <a:r>
              <a:rPr lang="en-GB" altLang="en-US" sz="2800" dirty="0">
                <a:solidFill>
                  <a:srgbClr val="002060"/>
                </a:solidFill>
                <a:latin typeface="Arial" panose="020B0604020202020204" pitchFamily="34" charset="0"/>
                <a:cs typeface="Arial" panose="020B0604020202020204" pitchFamily="34" charset="0"/>
              </a:rPr>
              <a:t>How do you know?</a:t>
            </a:r>
          </a:p>
          <a:p>
            <a:pPr lvl="1"/>
            <a:r>
              <a:rPr lang="en-GB" altLang="en-US" sz="2800" dirty="0">
                <a:solidFill>
                  <a:srgbClr val="002060"/>
                </a:solidFill>
                <a:latin typeface="Arial" panose="020B0604020202020204" pitchFamily="34" charset="0"/>
                <a:cs typeface="Arial" panose="020B0604020202020204" pitchFamily="34" charset="0"/>
              </a:rPr>
              <a:t>So what? </a:t>
            </a:r>
          </a:p>
          <a:p>
            <a:pPr lvl="1"/>
            <a:r>
              <a:rPr lang="en-GB" altLang="en-US" sz="2800" dirty="0">
                <a:solidFill>
                  <a:srgbClr val="002060"/>
                </a:solidFill>
                <a:latin typeface="Arial" panose="020B0604020202020204" pitchFamily="34" charset="0"/>
                <a:cs typeface="Arial" panose="020B0604020202020204" pitchFamily="34" charset="0"/>
              </a:rPr>
              <a:t>Says who?</a:t>
            </a:r>
          </a:p>
          <a:p>
            <a:pPr lvl="1"/>
            <a:r>
              <a:rPr lang="en-GB" altLang="en-US" sz="2800" dirty="0">
                <a:solidFill>
                  <a:srgbClr val="002060"/>
                </a:solidFill>
                <a:latin typeface="Arial" panose="020B0604020202020204" pitchFamily="34" charset="0"/>
                <a:cs typeface="Arial" panose="020B0604020202020204" pitchFamily="34" charset="0"/>
              </a:rPr>
              <a:t>What happens if…</a:t>
            </a:r>
          </a:p>
        </p:txBody>
      </p:sp>
    </p:spTree>
    <p:extLst>
      <p:ext uri="{BB962C8B-B14F-4D97-AF65-F5344CB8AC3E}">
        <p14:creationId xmlns:p14="http://schemas.microsoft.com/office/powerpoint/2010/main" val="413521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11244-900C-46B9-BBA9-AB90424A4A2D}"/>
              </a:ext>
            </a:extLst>
          </p:cNvPr>
          <p:cNvSpPr>
            <a:spLocks noGrp="1"/>
          </p:cNvSpPr>
          <p:nvPr>
            <p:ph type="title"/>
          </p:nvPr>
        </p:nvSpPr>
        <p:spPr>
          <a:xfrm>
            <a:off x="338027" y="251879"/>
            <a:ext cx="8358309" cy="574031"/>
          </a:xfrm>
        </p:spPr>
        <p:txBody>
          <a:bodyPr/>
          <a:lstStyle/>
          <a:p>
            <a:pPr algn="ctr"/>
            <a:r>
              <a:rPr lang="en-GB" dirty="0"/>
              <a:t>Structure </a:t>
            </a:r>
          </a:p>
        </p:txBody>
      </p:sp>
      <p:sp>
        <p:nvSpPr>
          <p:cNvPr id="3" name="Content Placeholder 2">
            <a:extLst>
              <a:ext uri="{FF2B5EF4-FFF2-40B4-BE49-F238E27FC236}">
                <a16:creationId xmlns:a16="http://schemas.microsoft.com/office/drawing/2014/main" id="{D3C1DE69-5531-460F-A321-37AF39DC4125}"/>
              </a:ext>
            </a:extLst>
          </p:cNvPr>
          <p:cNvSpPr>
            <a:spLocks noGrp="1"/>
          </p:cNvSpPr>
          <p:nvPr>
            <p:ph idx="1"/>
          </p:nvPr>
        </p:nvSpPr>
        <p:spPr>
          <a:xfrm>
            <a:off x="322685" y="825910"/>
            <a:ext cx="8373651" cy="4187314"/>
          </a:xfrm>
        </p:spPr>
        <p:txBody>
          <a:bodyPr/>
          <a:lstStyle/>
          <a:p>
            <a:r>
              <a:rPr lang="en-GB" sz="2400" dirty="0">
                <a:solidFill>
                  <a:srgbClr val="002060"/>
                </a:solidFill>
              </a:rPr>
              <a:t>Tips </a:t>
            </a:r>
            <a:r>
              <a:rPr lang="en-GB" sz="2400">
                <a:solidFill>
                  <a:srgbClr val="002060"/>
                </a:solidFill>
              </a:rPr>
              <a:t>for Top-ranked </a:t>
            </a:r>
            <a:r>
              <a:rPr lang="en-GB" sz="2400" dirty="0">
                <a:solidFill>
                  <a:srgbClr val="002060"/>
                </a:solidFill>
              </a:rPr>
              <a:t>Journals</a:t>
            </a:r>
          </a:p>
          <a:p>
            <a:endParaRPr lang="en-GB" sz="2400" dirty="0">
              <a:solidFill>
                <a:srgbClr val="002060"/>
              </a:solidFill>
            </a:endParaRPr>
          </a:p>
          <a:p>
            <a:r>
              <a:rPr lang="en-GB" sz="2400" dirty="0">
                <a:solidFill>
                  <a:srgbClr val="002060"/>
                </a:solidFill>
              </a:rPr>
              <a:t>Tips for Literature Review</a:t>
            </a:r>
          </a:p>
          <a:p>
            <a:endParaRPr lang="en-GB" sz="2400" dirty="0">
              <a:solidFill>
                <a:srgbClr val="002060"/>
              </a:solidFill>
            </a:endParaRPr>
          </a:p>
          <a:p>
            <a:r>
              <a:rPr lang="en-GB" sz="2400" dirty="0">
                <a:solidFill>
                  <a:srgbClr val="002060"/>
                </a:solidFill>
              </a:rPr>
              <a:t>Tips for Research Gaps</a:t>
            </a:r>
          </a:p>
          <a:p>
            <a:endParaRPr lang="en-GB" sz="2400" dirty="0">
              <a:solidFill>
                <a:srgbClr val="002060"/>
              </a:solidFill>
            </a:endParaRPr>
          </a:p>
          <a:p>
            <a:r>
              <a:rPr lang="en-GB" sz="2400" dirty="0">
                <a:solidFill>
                  <a:srgbClr val="002060"/>
                </a:solidFill>
              </a:rPr>
              <a:t>Tips for Research Contributions</a:t>
            </a:r>
          </a:p>
          <a:p>
            <a:endParaRPr lang="en-GB" sz="2400" dirty="0">
              <a:solidFill>
                <a:srgbClr val="002060"/>
              </a:solidFill>
            </a:endParaRPr>
          </a:p>
          <a:p>
            <a:r>
              <a:rPr lang="en-GB" sz="2400" dirty="0">
                <a:solidFill>
                  <a:srgbClr val="002060"/>
                </a:solidFill>
              </a:rPr>
              <a:t>Tips for Hypotheses Development</a:t>
            </a:r>
          </a:p>
          <a:p>
            <a:endParaRPr lang="en-GB" sz="2400" dirty="0">
              <a:solidFill>
                <a:srgbClr val="002060"/>
              </a:solidFill>
            </a:endParaRPr>
          </a:p>
          <a:p>
            <a:r>
              <a:rPr lang="en-GB" sz="2400" dirty="0">
                <a:solidFill>
                  <a:srgbClr val="002060"/>
                </a:solidFill>
              </a:rPr>
              <a:t>Tips for Systematic Literature Review</a:t>
            </a:r>
          </a:p>
          <a:p>
            <a:endParaRPr lang="en-GB" dirty="0"/>
          </a:p>
          <a:p>
            <a:endParaRPr lang="en-GB" dirty="0"/>
          </a:p>
        </p:txBody>
      </p:sp>
    </p:spTree>
    <p:extLst>
      <p:ext uri="{BB962C8B-B14F-4D97-AF65-F5344CB8AC3E}">
        <p14:creationId xmlns:p14="http://schemas.microsoft.com/office/powerpoint/2010/main" val="427129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4151-9A47-4738-9BCE-380381DC2D4D}"/>
              </a:ext>
            </a:extLst>
          </p:cNvPr>
          <p:cNvSpPr>
            <a:spLocks noGrp="1"/>
          </p:cNvSpPr>
          <p:nvPr>
            <p:ph type="title"/>
          </p:nvPr>
        </p:nvSpPr>
        <p:spPr/>
        <p:txBody>
          <a:bodyPr/>
          <a:lstStyle/>
          <a:p>
            <a:pPr algn="ctr"/>
            <a:r>
              <a:rPr lang="en-GB" b="1" dirty="0"/>
              <a:t>Critical Reading &amp; Analysis</a:t>
            </a:r>
            <a:br>
              <a:rPr lang="en-GB" b="1" dirty="0"/>
            </a:br>
            <a:endParaRPr lang="en-GB" dirty="0"/>
          </a:p>
        </p:txBody>
      </p:sp>
      <p:sp>
        <p:nvSpPr>
          <p:cNvPr id="3" name="Content Placeholder 2">
            <a:extLst>
              <a:ext uri="{FF2B5EF4-FFF2-40B4-BE49-F238E27FC236}">
                <a16:creationId xmlns:a16="http://schemas.microsoft.com/office/drawing/2014/main" id="{B20361F5-B81C-460C-AC09-6DF3EA50E8E6}"/>
              </a:ext>
            </a:extLst>
          </p:cNvPr>
          <p:cNvSpPr>
            <a:spLocks noGrp="1"/>
          </p:cNvSpPr>
          <p:nvPr>
            <p:ph idx="1"/>
          </p:nvPr>
        </p:nvSpPr>
        <p:spPr>
          <a:xfrm>
            <a:off x="362904" y="1442882"/>
            <a:ext cx="8373651" cy="4425748"/>
          </a:xfrm>
        </p:spPr>
        <p:txBody>
          <a:bodyPr/>
          <a:lstStyle/>
          <a:p>
            <a:pPr marL="0" indent="0">
              <a:buNone/>
            </a:pPr>
            <a:r>
              <a:rPr lang="en-GB" dirty="0"/>
              <a:t>When reading critically, focus on the purpose of your literature review:</a:t>
            </a:r>
          </a:p>
          <a:p>
            <a:r>
              <a:rPr lang="en-GB" dirty="0"/>
              <a:t>Think about what you expect from the article before reading it</a:t>
            </a:r>
          </a:p>
          <a:p>
            <a:r>
              <a:rPr lang="en-GB" dirty="0"/>
              <a:t>Skim the abstract, headings, conclusion, and the first sentence of each paragraph</a:t>
            </a:r>
          </a:p>
          <a:p>
            <a:r>
              <a:rPr lang="en-GB" dirty="0"/>
              <a:t>Focus on the arguments presented rather than facts</a:t>
            </a:r>
          </a:p>
          <a:p>
            <a:r>
              <a:rPr lang="en-GB" dirty="0"/>
              <a:t>Take notes as you read and start to organise your review around themes and ideas</a:t>
            </a:r>
          </a:p>
          <a:p>
            <a:r>
              <a:rPr lang="en-GB" dirty="0"/>
              <a:t>Consider using a table, matrix or concept map to identify how the different sources relate to each other</a:t>
            </a:r>
          </a:p>
          <a:p>
            <a:r>
              <a:rPr lang="en-GB" dirty="0"/>
              <a:t>Note four to six points for each study that summarises the main points and conclusions</a:t>
            </a:r>
          </a:p>
          <a:p>
            <a:r>
              <a:rPr lang="en-GB" dirty="0"/>
              <a:t>Be as objective as possible</a:t>
            </a:r>
          </a:p>
          <a:p>
            <a:pPr marL="0" indent="0" algn="r">
              <a:buNone/>
            </a:pPr>
            <a:r>
              <a:rPr lang="en-GB" sz="1400" dirty="0">
                <a:solidFill>
                  <a:srgbClr val="FF0000"/>
                </a:solidFill>
              </a:rPr>
              <a:t>Source: https://libguides.murdoch.edu.au/LitReview/read</a:t>
            </a:r>
          </a:p>
          <a:p>
            <a:endParaRPr lang="en-GB" dirty="0"/>
          </a:p>
        </p:txBody>
      </p:sp>
    </p:spTree>
    <p:extLst>
      <p:ext uri="{BB962C8B-B14F-4D97-AF65-F5344CB8AC3E}">
        <p14:creationId xmlns:p14="http://schemas.microsoft.com/office/powerpoint/2010/main" val="1355356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5B64-D3DC-4577-8771-6C8EA0584164}"/>
              </a:ext>
            </a:extLst>
          </p:cNvPr>
          <p:cNvSpPr>
            <a:spLocks noGrp="1"/>
          </p:cNvSpPr>
          <p:nvPr>
            <p:ph type="title"/>
          </p:nvPr>
        </p:nvSpPr>
        <p:spPr>
          <a:xfrm>
            <a:off x="362904" y="255567"/>
            <a:ext cx="8358309" cy="540846"/>
          </a:xfrm>
        </p:spPr>
        <p:txBody>
          <a:bodyPr/>
          <a:lstStyle/>
          <a:p>
            <a:pPr algn="ctr"/>
            <a:r>
              <a:rPr lang="en-GB" b="1" dirty="0"/>
              <a:t>Analysing your sources</a:t>
            </a:r>
            <a:endParaRPr lang="en-GB" dirty="0"/>
          </a:p>
        </p:txBody>
      </p:sp>
      <p:sp>
        <p:nvSpPr>
          <p:cNvPr id="3" name="Content Placeholder 2">
            <a:extLst>
              <a:ext uri="{FF2B5EF4-FFF2-40B4-BE49-F238E27FC236}">
                <a16:creationId xmlns:a16="http://schemas.microsoft.com/office/drawing/2014/main" id="{4FE4A1C3-0492-4FC9-BEBA-947F694B06CE}"/>
              </a:ext>
            </a:extLst>
          </p:cNvPr>
          <p:cNvSpPr>
            <a:spLocks noGrp="1"/>
          </p:cNvSpPr>
          <p:nvPr>
            <p:ph idx="1"/>
          </p:nvPr>
        </p:nvSpPr>
        <p:spPr>
          <a:xfrm>
            <a:off x="205885" y="999808"/>
            <a:ext cx="8373651" cy="4425748"/>
          </a:xfrm>
        </p:spPr>
        <p:txBody>
          <a:bodyPr/>
          <a:lstStyle/>
          <a:p>
            <a:r>
              <a:rPr lang="en-GB" sz="1800" b="1" dirty="0"/>
              <a:t>Relevance</a:t>
            </a:r>
            <a:r>
              <a:rPr lang="en-GB" sz="1800" dirty="0"/>
              <a:t> - Is the article relevant to your topic?  Is the research methodology comprehensively described?</a:t>
            </a:r>
          </a:p>
          <a:p>
            <a:r>
              <a:rPr lang="en-GB" sz="1800" b="1" dirty="0"/>
              <a:t>Currency</a:t>
            </a:r>
            <a:r>
              <a:rPr lang="en-GB" sz="1800" dirty="0"/>
              <a:t> - Is the source up-to-date? Does it consider the latest research on your topic?</a:t>
            </a:r>
          </a:p>
          <a:p>
            <a:r>
              <a:rPr lang="en-GB" sz="1800" b="1" dirty="0"/>
              <a:t>Reliability</a:t>
            </a:r>
            <a:r>
              <a:rPr lang="en-GB" sz="1800" dirty="0"/>
              <a:t> - Is the source peer-reviewed? How reputable is the source and what is its impact factor?</a:t>
            </a:r>
          </a:p>
          <a:p>
            <a:r>
              <a:rPr lang="en-GB" sz="1800" b="1" dirty="0"/>
              <a:t>Provenance</a:t>
            </a:r>
            <a:r>
              <a:rPr lang="en-GB" sz="1800" dirty="0"/>
              <a:t> - Are the author's arguments supported by evidence (primary material, case studies, narratives, statistics, recent findings)?</a:t>
            </a:r>
          </a:p>
          <a:p>
            <a:r>
              <a:rPr lang="en-GB" sz="1800" b="1" dirty="0"/>
              <a:t>Persuasiveness</a:t>
            </a:r>
            <a:r>
              <a:rPr lang="en-GB" sz="1800" dirty="0"/>
              <a:t> - Which of the author's arguments are most/least convincing?</a:t>
            </a:r>
          </a:p>
          <a:p>
            <a:r>
              <a:rPr lang="en-GB" sz="1800" b="1" dirty="0"/>
              <a:t>Objectivity </a:t>
            </a:r>
            <a:r>
              <a:rPr lang="en-GB" sz="1800" dirty="0"/>
              <a:t>-  What is the purpose of the article and its intended audience? Is contrary data considered or is certain pertinent information ignored to prove the author's point? Can you detect any bias in the content?</a:t>
            </a:r>
          </a:p>
          <a:p>
            <a:r>
              <a:rPr lang="en-GB" sz="1800" b="1" dirty="0"/>
              <a:t>Accuracy</a:t>
            </a:r>
            <a:r>
              <a:rPr lang="en-GB" sz="1800" dirty="0"/>
              <a:t> - Does the data support the conclusions drawn? Is the article properly referenced?</a:t>
            </a:r>
          </a:p>
          <a:p>
            <a:r>
              <a:rPr lang="en-GB" sz="1800" b="1" dirty="0"/>
              <a:t>Value </a:t>
            </a:r>
            <a:r>
              <a:rPr lang="en-GB" sz="1800" dirty="0"/>
              <a:t>- Are the author's opinions and conclusions convincing? Does the work ultimately contribute in any significant way to an understanding of the subject?</a:t>
            </a:r>
          </a:p>
          <a:p>
            <a:endParaRPr lang="en-GB" dirty="0"/>
          </a:p>
        </p:txBody>
      </p:sp>
      <p:sp>
        <p:nvSpPr>
          <p:cNvPr id="4" name="Rectangle 3">
            <a:extLst>
              <a:ext uri="{FF2B5EF4-FFF2-40B4-BE49-F238E27FC236}">
                <a16:creationId xmlns:a16="http://schemas.microsoft.com/office/drawing/2014/main" id="{3B722397-DDC3-4710-952A-4C6F2230B0BE}"/>
              </a:ext>
            </a:extLst>
          </p:cNvPr>
          <p:cNvSpPr/>
          <p:nvPr/>
        </p:nvSpPr>
        <p:spPr>
          <a:xfrm>
            <a:off x="2467897" y="6233101"/>
            <a:ext cx="6253316" cy="369332"/>
          </a:xfrm>
          <a:prstGeom prst="rect">
            <a:avLst/>
          </a:prstGeom>
        </p:spPr>
        <p:txBody>
          <a:bodyPr wrap="square">
            <a:spAutoFit/>
          </a:bodyPr>
          <a:lstStyle/>
          <a:p>
            <a:pPr algn="r"/>
            <a:r>
              <a:rPr lang="en-GB" dirty="0">
                <a:solidFill>
                  <a:srgbClr val="FF0000"/>
                </a:solidFill>
              </a:rPr>
              <a:t>Source: https://libguides.murdoch.edu.au/LitReview/read</a:t>
            </a:r>
          </a:p>
        </p:txBody>
      </p:sp>
    </p:spTree>
    <p:extLst>
      <p:ext uri="{BB962C8B-B14F-4D97-AF65-F5344CB8AC3E}">
        <p14:creationId xmlns:p14="http://schemas.microsoft.com/office/powerpoint/2010/main" val="237429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F7F6-EB89-4BC5-905F-0C3F6C2508D4}"/>
              </a:ext>
            </a:extLst>
          </p:cNvPr>
          <p:cNvSpPr>
            <a:spLocks noGrp="1"/>
          </p:cNvSpPr>
          <p:nvPr>
            <p:ph type="title"/>
          </p:nvPr>
        </p:nvSpPr>
        <p:spPr/>
        <p:txBody>
          <a:bodyPr/>
          <a:lstStyle/>
          <a:p>
            <a:r>
              <a:rPr lang="en-GB" b="1" dirty="0"/>
              <a:t>Note Taking</a:t>
            </a:r>
            <a:br>
              <a:rPr lang="en-GB" b="1" dirty="0"/>
            </a:br>
            <a:endParaRPr lang="en-GB" dirty="0"/>
          </a:p>
        </p:txBody>
      </p:sp>
      <p:sp>
        <p:nvSpPr>
          <p:cNvPr id="3" name="Content Placeholder 2">
            <a:extLst>
              <a:ext uri="{FF2B5EF4-FFF2-40B4-BE49-F238E27FC236}">
                <a16:creationId xmlns:a16="http://schemas.microsoft.com/office/drawing/2014/main" id="{EE46FF3B-41B2-477A-8550-19CA04E9166C}"/>
              </a:ext>
            </a:extLst>
          </p:cNvPr>
          <p:cNvSpPr>
            <a:spLocks noGrp="1"/>
          </p:cNvSpPr>
          <p:nvPr>
            <p:ph idx="1"/>
          </p:nvPr>
        </p:nvSpPr>
        <p:spPr>
          <a:xfrm>
            <a:off x="368711" y="1209368"/>
            <a:ext cx="8373651" cy="4924733"/>
          </a:xfrm>
        </p:spPr>
        <p:txBody>
          <a:bodyPr/>
          <a:lstStyle/>
          <a:p>
            <a:pPr marL="0" indent="0">
              <a:buNone/>
            </a:pPr>
            <a:r>
              <a:rPr lang="en-GB" sz="2400" dirty="0"/>
              <a:t>Taking clear, legible notes will help to focus your critical reading and analysis of your literature review sources</a:t>
            </a:r>
            <a:r>
              <a:rPr lang="en-GB" sz="2400" dirty="0">
                <a:highlight>
                  <a:srgbClr val="FFFF00"/>
                </a:highlight>
              </a:rPr>
              <a:t>. When taking notes, avoid plagiarism by:</a:t>
            </a:r>
          </a:p>
          <a:p>
            <a:r>
              <a:rPr lang="en-GB" sz="2400" dirty="0"/>
              <a:t> keeping track of the difference between information from your sources and from your own ideas</a:t>
            </a:r>
          </a:p>
          <a:p>
            <a:r>
              <a:rPr lang="en-GB" sz="2400" dirty="0"/>
              <a:t> providing clear references, including page numbers</a:t>
            </a:r>
          </a:p>
          <a:p>
            <a:endParaRPr lang="en-GB" dirty="0"/>
          </a:p>
        </p:txBody>
      </p:sp>
      <p:sp>
        <p:nvSpPr>
          <p:cNvPr id="4" name="Rectangle 3">
            <a:extLst>
              <a:ext uri="{FF2B5EF4-FFF2-40B4-BE49-F238E27FC236}">
                <a16:creationId xmlns:a16="http://schemas.microsoft.com/office/drawing/2014/main" id="{F8DDC390-34FC-4252-BC3E-BC32C0271BC3}"/>
              </a:ext>
            </a:extLst>
          </p:cNvPr>
          <p:cNvSpPr/>
          <p:nvPr/>
        </p:nvSpPr>
        <p:spPr>
          <a:xfrm>
            <a:off x="2639961" y="5518806"/>
            <a:ext cx="6081252" cy="369332"/>
          </a:xfrm>
          <a:prstGeom prst="rect">
            <a:avLst/>
          </a:prstGeom>
        </p:spPr>
        <p:txBody>
          <a:bodyPr wrap="square">
            <a:spAutoFit/>
          </a:bodyPr>
          <a:lstStyle/>
          <a:p>
            <a:pPr algn="r"/>
            <a:r>
              <a:rPr lang="en-GB" dirty="0">
                <a:solidFill>
                  <a:srgbClr val="FF0000"/>
                </a:solidFill>
              </a:rPr>
              <a:t>Source: https://libguides.murdoch.edu.au/LitReview/read</a:t>
            </a:r>
          </a:p>
        </p:txBody>
      </p:sp>
    </p:spTree>
    <p:extLst>
      <p:ext uri="{BB962C8B-B14F-4D97-AF65-F5344CB8AC3E}">
        <p14:creationId xmlns:p14="http://schemas.microsoft.com/office/powerpoint/2010/main" val="145976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91EEF-C214-4956-A349-4868B0E9A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7999"/>
          </a:xfrm>
          <a:prstGeom prst="rect">
            <a:avLst/>
          </a:prstGeom>
        </p:spPr>
      </p:pic>
      <p:sp>
        <p:nvSpPr>
          <p:cNvPr id="8" name="Rectangle 7">
            <a:extLst>
              <a:ext uri="{FF2B5EF4-FFF2-40B4-BE49-F238E27FC236}">
                <a16:creationId xmlns:a16="http://schemas.microsoft.com/office/drawing/2014/main" id="{4FF03B50-8051-40F1-B1CD-9B6656A08C4D}"/>
              </a:ext>
            </a:extLst>
          </p:cNvPr>
          <p:cNvSpPr/>
          <p:nvPr/>
        </p:nvSpPr>
        <p:spPr>
          <a:xfrm>
            <a:off x="3062748" y="6344716"/>
            <a:ext cx="6081252" cy="369332"/>
          </a:xfrm>
          <a:prstGeom prst="rect">
            <a:avLst/>
          </a:prstGeom>
        </p:spPr>
        <p:txBody>
          <a:bodyPr wrap="square">
            <a:spAutoFit/>
          </a:bodyPr>
          <a:lstStyle/>
          <a:p>
            <a:pPr algn="r"/>
            <a:r>
              <a:rPr lang="en-GB" dirty="0">
                <a:solidFill>
                  <a:srgbClr val="FF0000"/>
                </a:solidFill>
              </a:rPr>
              <a:t>Source: https://libguides.murdoch.edu.au/LitReview/read</a:t>
            </a:r>
          </a:p>
        </p:txBody>
      </p:sp>
    </p:spTree>
    <p:extLst>
      <p:ext uri="{BB962C8B-B14F-4D97-AF65-F5344CB8AC3E}">
        <p14:creationId xmlns:p14="http://schemas.microsoft.com/office/powerpoint/2010/main" val="173804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0CEB-4D98-422C-B7A7-43BD801CA607}"/>
              </a:ext>
            </a:extLst>
          </p:cNvPr>
          <p:cNvSpPr>
            <a:spLocks noGrp="1"/>
          </p:cNvSpPr>
          <p:nvPr>
            <p:ph type="title"/>
          </p:nvPr>
        </p:nvSpPr>
        <p:spPr>
          <a:xfrm>
            <a:off x="259665" y="383457"/>
            <a:ext cx="8358309" cy="781665"/>
          </a:xfrm>
        </p:spPr>
        <p:txBody>
          <a:bodyPr/>
          <a:lstStyle/>
          <a:p>
            <a:pPr algn="ctr"/>
            <a:r>
              <a:rPr lang="en-GB" dirty="0"/>
              <a:t>An important observation</a:t>
            </a:r>
          </a:p>
        </p:txBody>
      </p:sp>
      <p:sp>
        <p:nvSpPr>
          <p:cNvPr id="3" name="Content Placeholder 2">
            <a:extLst>
              <a:ext uri="{FF2B5EF4-FFF2-40B4-BE49-F238E27FC236}">
                <a16:creationId xmlns:a16="http://schemas.microsoft.com/office/drawing/2014/main" id="{A0721340-9861-4FC6-959E-7DD70744A17C}"/>
              </a:ext>
            </a:extLst>
          </p:cNvPr>
          <p:cNvSpPr>
            <a:spLocks noGrp="1"/>
          </p:cNvSpPr>
          <p:nvPr>
            <p:ph idx="1"/>
          </p:nvPr>
        </p:nvSpPr>
        <p:spPr>
          <a:xfrm>
            <a:off x="251993" y="1519084"/>
            <a:ext cx="8373651" cy="781665"/>
          </a:xfrm>
        </p:spPr>
        <p:txBody>
          <a:bodyPr/>
          <a:lstStyle/>
          <a:p>
            <a:pPr marL="0" indent="0" algn="ctr">
              <a:buNone/>
            </a:pPr>
            <a:r>
              <a:rPr lang="en-GB" sz="3200" b="1" dirty="0">
                <a:solidFill>
                  <a:srgbClr val="FF0000"/>
                </a:solidFill>
              </a:rPr>
              <a:t>The use of literature summary tables is very useful for writing critical review articles</a:t>
            </a:r>
          </a:p>
        </p:txBody>
      </p:sp>
      <p:sp>
        <p:nvSpPr>
          <p:cNvPr id="4" name="Content Placeholder 2">
            <a:extLst>
              <a:ext uri="{FF2B5EF4-FFF2-40B4-BE49-F238E27FC236}">
                <a16:creationId xmlns:a16="http://schemas.microsoft.com/office/drawing/2014/main" id="{AB6CB7CA-A2F3-4E5C-87FD-D427809B6B3E}"/>
              </a:ext>
            </a:extLst>
          </p:cNvPr>
          <p:cNvSpPr txBox="1">
            <a:spLocks/>
          </p:cNvSpPr>
          <p:nvPr/>
        </p:nvSpPr>
        <p:spPr>
          <a:xfrm>
            <a:off x="259665" y="3190568"/>
            <a:ext cx="8373651" cy="78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3">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3">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0000"/>
                </a:solidFill>
              </a:rPr>
              <a:t>We need to:</a:t>
            </a:r>
          </a:p>
          <a:p>
            <a:pPr marL="571500" indent="-571500">
              <a:buFont typeface="Arial" panose="020B0604020202020204" pitchFamily="34" charset="0"/>
              <a:buAutoNum type="romanLcParenBoth"/>
            </a:pPr>
            <a:r>
              <a:rPr lang="en-GB" sz="3200" b="1" dirty="0">
                <a:solidFill>
                  <a:srgbClr val="FF0000"/>
                </a:solidFill>
              </a:rPr>
              <a:t>cover most relevant and significant literature related closely to the research questions and objectives</a:t>
            </a:r>
          </a:p>
          <a:p>
            <a:pPr marL="571500" indent="-571500">
              <a:buFont typeface="Arial" panose="020B0604020202020204" pitchFamily="34" charset="0"/>
              <a:buAutoNum type="romanLcParenBoth"/>
            </a:pPr>
            <a:r>
              <a:rPr lang="en-GB" sz="3200" b="1" dirty="0">
                <a:solidFill>
                  <a:srgbClr val="FF0000"/>
                </a:solidFill>
              </a:rPr>
              <a:t> include up-to-date literature </a:t>
            </a:r>
          </a:p>
        </p:txBody>
      </p:sp>
    </p:spTree>
    <p:extLst>
      <p:ext uri="{BB962C8B-B14F-4D97-AF65-F5344CB8AC3E}">
        <p14:creationId xmlns:p14="http://schemas.microsoft.com/office/powerpoint/2010/main" val="3914853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95D9-02EE-4901-B1EC-BA896A210313}"/>
              </a:ext>
            </a:extLst>
          </p:cNvPr>
          <p:cNvSpPr>
            <a:spLocks noGrp="1"/>
          </p:cNvSpPr>
          <p:nvPr>
            <p:ph type="title"/>
          </p:nvPr>
        </p:nvSpPr>
        <p:spPr>
          <a:xfrm>
            <a:off x="368711" y="408149"/>
            <a:ext cx="8358309" cy="815967"/>
          </a:xfrm>
        </p:spPr>
        <p:txBody>
          <a:bodyPr/>
          <a:lstStyle/>
          <a:p>
            <a:pPr algn="ctr"/>
            <a:r>
              <a:rPr lang="en-GB" b="1" dirty="0"/>
              <a:t>Critical Reading &amp; Analysis Checklist</a:t>
            </a:r>
            <a:br>
              <a:rPr lang="en-GB" b="1" dirty="0"/>
            </a:br>
            <a:endParaRPr lang="en-GB" dirty="0"/>
          </a:p>
        </p:txBody>
      </p:sp>
      <p:sp>
        <p:nvSpPr>
          <p:cNvPr id="3" name="Content Placeholder 2">
            <a:extLst>
              <a:ext uri="{FF2B5EF4-FFF2-40B4-BE49-F238E27FC236}">
                <a16:creationId xmlns:a16="http://schemas.microsoft.com/office/drawing/2014/main" id="{C7E37981-8276-461D-8307-7BC7485DACF3}"/>
              </a:ext>
            </a:extLst>
          </p:cNvPr>
          <p:cNvSpPr>
            <a:spLocks noGrp="1"/>
          </p:cNvSpPr>
          <p:nvPr>
            <p:ph idx="1"/>
          </p:nvPr>
        </p:nvSpPr>
        <p:spPr>
          <a:xfrm>
            <a:off x="368711" y="1430594"/>
            <a:ext cx="8373651" cy="4703507"/>
          </a:xfrm>
        </p:spPr>
        <p:txBody>
          <a:bodyPr/>
          <a:lstStyle/>
          <a:p>
            <a:r>
              <a:rPr lang="en-GB" sz="2400" dirty="0"/>
              <a:t>Does your literature review highlight flaws, gaps, or shortcomings of specific texts or groups of texts?</a:t>
            </a:r>
          </a:p>
          <a:p>
            <a:r>
              <a:rPr lang="en-GB" sz="2400" dirty="0"/>
              <a:t>Have you identified areas that have not yet been researched or have not yet been researched sufficiently?</a:t>
            </a:r>
          </a:p>
          <a:p>
            <a:r>
              <a:rPr lang="en-GB" sz="2400" dirty="0"/>
              <a:t>Does the literature demonstrate a change over time or recent developments that make your research relevant now?</a:t>
            </a:r>
          </a:p>
          <a:p>
            <a:r>
              <a:rPr lang="en-GB" sz="2400" dirty="0"/>
              <a:t>Are you able to discuss research methods used to study this topic and/or related topics?</a:t>
            </a:r>
          </a:p>
          <a:p>
            <a:r>
              <a:rPr lang="en-GB" sz="2400" dirty="0"/>
              <a:t>Can you clearly state why your research is necessary?</a:t>
            </a:r>
          </a:p>
          <a:p>
            <a:endParaRPr lang="en-GB" dirty="0"/>
          </a:p>
        </p:txBody>
      </p:sp>
      <p:sp>
        <p:nvSpPr>
          <p:cNvPr id="4" name="Rectangle 3">
            <a:extLst>
              <a:ext uri="{FF2B5EF4-FFF2-40B4-BE49-F238E27FC236}">
                <a16:creationId xmlns:a16="http://schemas.microsoft.com/office/drawing/2014/main" id="{1AD768FF-0529-4DD8-A271-44BE5862C480}"/>
              </a:ext>
            </a:extLst>
          </p:cNvPr>
          <p:cNvSpPr/>
          <p:nvPr/>
        </p:nvSpPr>
        <p:spPr>
          <a:xfrm>
            <a:off x="2502310" y="6297633"/>
            <a:ext cx="6081252" cy="369332"/>
          </a:xfrm>
          <a:prstGeom prst="rect">
            <a:avLst/>
          </a:prstGeom>
        </p:spPr>
        <p:txBody>
          <a:bodyPr wrap="square">
            <a:spAutoFit/>
          </a:bodyPr>
          <a:lstStyle/>
          <a:p>
            <a:pPr algn="r"/>
            <a:r>
              <a:rPr lang="en-GB" dirty="0">
                <a:solidFill>
                  <a:srgbClr val="FF0000"/>
                </a:solidFill>
              </a:rPr>
              <a:t>Source: https://libguides.murdoch.edu.au/LitReview/read</a:t>
            </a:r>
          </a:p>
        </p:txBody>
      </p:sp>
    </p:spTree>
    <p:extLst>
      <p:ext uri="{BB962C8B-B14F-4D97-AF65-F5344CB8AC3E}">
        <p14:creationId xmlns:p14="http://schemas.microsoft.com/office/powerpoint/2010/main" val="397659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creen Shot 2013-02-19 at 15.27.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4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5379270" y="6172047"/>
            <a:ext cx="333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eaLnBrk="0" hangingPunct="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eaLnBrk="0" hangingPunct="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eaLnBrk="0" hangingPunct="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 typeface="Wingdings" panose="05000000000000000000" pitchFamily="2" charset="2"/>
              <a:buNone/>
            </a:pPr>
            <a:r>
              <a:rPr lang="en-US" altLang="en-US" sz="2800" dirty="0">
                <a:solidFill>
                  <a:srgbClr val="002060"/>
                </a:solidFill>
                <a:latin typeface="Times New Roman" panose="02020603050405020304" pitchFamily="18" charset="0"/>
                <a:ea typeface="MS PGothic" panose="020B0600070205080204" pitchFamily="34" charset="-128"/>
                <a:cs typeface="Times New Roman" panose="02020603050405020304" pitchFamily="18" charset="0"/>
              </a:rPr>
              <a:t>Saunders et al. (2012)</a:t>
            </a:r>
          </a:p>
        </p:txBody>
      </p:sp>
    </p:spTree>
    <p:extLst>
      <p:ext uri="{BB962C8B-B14F-4D97-AF65-F5344CB8AC3E}">
        <p14:creationId xmlns:p14="http://schemas.microsoft.com/office/powerpoint/2010/main" val="85059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fld id="{89B8C7A6-EB37-43FA-98B2-D64482322362}" type="slidenum">
              <a:rPr lang="en-GB" altLang="en-US" sz="1000">
                <a:latin typeface="Arial" panose="020B0604020202020204" pitchFamily="34" charset="0"/>
                <a:ea typeface="MS PGothic" panose="020B0600070205080204" pitchFamily="34" charset="-128"/>
              </a:rPr>
              <a:pPr eaLnBrk="1" hangingPunct="1">
                <a:spcBef>
                  <a:spcPct val="0"/>
                </a:spcBef>
                <a:buClrTx/>
                <a:buSzTx/>
                <a:buFontTx/>
                <a:buNone/>
              </a:pPr>
              <a:t>27</a:t>
            </a:fld>
            <a:endParaRPr lang="en-GB" altLang="en-US" sz="1000">
              <a:latin typeface="Arial" panose="020B0604020202020204" pitchFamily="34" charset="0"/>
              <a:ea typeface="MS PGothic" panose="020B0600070205080204" pitchFamily="34" charset="-128"/>
            </a:endParaRPr>
          </a:p>
        </p:txBody>
      </p:sp>
      <p:pic>
        <p:nvPicPr>
          <p:cNvPr id="51203" name="Picture 5" descr="Screen Shot 2013-02-19 at 15.27.5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5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6"/>
          <p:cNvSpPr txBox="1">
            <a:spLocks noChangeArrowheads="1"/>
          </p:cNvSpPr>
          <p:nvPr/>
        </p:nvSpPr>
        <p:spPr bwMode="auto">
          <a:xfrm>
            <a:off x="457200" y="6255258"/>
            <a:ext cx="349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 typeface="Wingdings" panose="05000000000000000000" pitchFamily="2" charset="2"/>
              <a:buNone/>
            </a:pPr>
            <a:r>
              <a:rPr lang="en-US" altLang="en-US" sz="2800" b="1" dirty="0">
                <a:solidFill>
                  <a:srgbClr val="0070C0"/>
                </a:solidFill>
                <a:latin typeface="Times New Roman" panose="02020603050405020304" pitchFamily="18" charset="0"/>
                <a:ea typeface="MS PGothic" panose="020B0600070205080204" pitchFamily="34" charset="-128"/>
                <a:cs typeface="Times New Roman" panose="02020603050405020304" pitchFamily="18" charset="0"/>
              </a:rPr>
              <a:t>Saunders et al. (2012)</a:t>
            </a:r>
          </a:p>
        </p:txBody>
      </p:sp>
    </p:spTree>
    <p:extLst>
      <p:ext uri="{BB962C8B-B14F-4D97-AF65-F5344CB8AC3E}">
        <p14:creationId xmlns:p14="http://schemas.microsoft.com/office/powerpoint/2010/main" val="51856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155C-3E5B-4360-A887-6B402DAA0F81}"/>
              </a:ext>
            </a:extLst>
          </p:cNvPr>
          <p:cNvSpPr>
            <a:spLocks noGrp="1"/>
          </p:cNvSpPr>
          <p:nvPr>
            <p:ph type="title"/>
          </p:nvPr>
        </p:nvSpPr>
        <p:spPr/>
        <p:txBody>
          <a:bodyPr/>
          <a:lstStyle/>
          <a:p>
            <a:r>
              <a:rPr lang="en-GB" dirty="0"/>
              <a:t>To be critical …</a:t>
            </a:r>
          </a:p>
        </p:txBody>
      </p:sp>
      <p:sp>
        <p:nvSpPr>
          <p:cNvPr id="3" name="Content Placeholder 2">
            <a:extLst>
              <a:ext uri="{FF2B5EF4-FFF2-40B4-BE49-F238E27FC236}">
                <a16:creationId xmlns:a16="http://schemas.microsoft.com/office/drawing/2014/main" id="{929844F2-AA21-42DB-A366-9376A2D709BF}"/>
              </a:ext>
            </a:extLst>
          </p:cNvPr>
          <p:cNvSpPr>
            <a:spLocks noGrp="1"/>
          </p:cNvSpPr>
          <p:nvPr>
            <p:ph idx="1"/>
          </p:nvPr>
        </p:nvSpPr>
        <p:spPr>
          <a:xfrm>
            <a:off x="368711" y="1415845"/>
            <a:ext cx="8373651" cy="4718256"/>
          </a:xfrm>
        </p:spPr>
        <p:txBody>
          <a:bodyPr/>
          <a:lstStyle/>
          <a:p>
            <a:r>
              <a:rPr lang="en-GB" sz="2400" dirty="0">
                <a:solidFill>
                  <a:srgbClr val="FF0000"/>
                </a:solidFill>
              </a:rPr>
              <a:t>Criticise the content</a:t>
            </a:r>
            <a:endParaRPr lang="ar-AE" sz="2400" dirty="0">
              <a:solidFill>
                <a:srgbClr val="FF0000"/>
              </a:solidFill>
            </a:endParaRPr>
          </a:p>
          <a:p>
            <a:endParaRPr lang="en-GB" sz="2400" dirty="0">
              <a:solidFill>
                <a:srgbClr val="FF0000"/>
              </a:solidFill>
            </a:endParaRPr>
          </a:p>
          <a:p>
            <a:r>
              <a:rPr lang="en-GB" sz="2400" dirty="0">
                <a:solidFill>
                  <a:srgbClr val="FF0000"/>
                </a:solidFill>
              </a:rPr>
              <a:t>Criticise the method(s)</a:t>
            </a:r>
          </a:p>
          <a:p>
            <a:endParaRPr lang="en-GB" sz="2400" dirty="0">
              <a:solidFill>
                <a:srgbClr val="FF0000"/>
              </a:solidFill>
            </a:endParaRPr>
          </a:p>
          <a:p>
            <a:r>
              <a:rPr lang="en-GB" sz="2400" dirty="0">
                <a:solidFill>
                  <a:srgbClr val="FF0000"/>
                </a:solidFill>
              </a:rPr>
              <a:t>Criticise the sample</a:t>
            </a:r>
            <a:endParaRPr lang="ar-AE" sz="2400" dirty="0">
              <a:solidFill>
                <a:srgbClr val="FF0000"/>
              </a:solidFill>
            </a:endParaRPr>
          </a:p>
          <a:p>
            <a:endParaRPr lang="en-GB" sz="2400" dirty="0">
              <a:solidFill>
                <a:srgbClr val="FF0000"/>
              </a:solidFill>
            </a:endParaRPr>
          </a:p>
          <a:p>
            <a:r>
              <a:rPr lang="en-GB" sz="2400" dirty="0">
                <a:solidFill>
                  <a:srgbClr val="FF0000"/>
                </a:solidFill>
              </a:rPr>
              <a:t>Criticise the validity of the analysis</a:t>
            </a:r>
            <a:endParaRPr lang="ar-AE" sz="2400" dirty="0">
              <a:solidFill>
                <a:srgbClr val="FF0000"/>
              </a:solidFill>
            </a:endParaRPr>
          </a:p>
          <a:p>
            <a:endParaRPr lang="en-GB" sz="2400" dirty="0">
              <a:solidFill>
                <a:srgbClr val="FF0000"/>
              </a:solidFill>
            </a:endParaRPr>
          </a:p>
          <a:p>
            <a:r>
              <a:rPr lang="en-GB" sz="2400" dirty="0">
                <a:solidFill>
                  <a:srgbClr val="FF0000"/>
                </a:solidFill>
              </a:rPr>
              <a:t>Criticise the findings and/or the interpretation of the findings</a:t>
            </a:r>
            <a:endParaRPr lang="ar-AE" sz="2400" dirty="0">
              <a:solidFill>
                <a:srgbClr val="FF0000"/>
              </a:solidFill>
            </a:endParaRPr>
          </a:p>
          <a:p>
            <a:endParaRPr lang="en-GB" dirty="0"/>
          </a:p>
        </p:txBody>
      </p:sp>
    </p:spTree>
    <p:extLst>
      <p:ext uri="{BB962C8B-B14F-4D97-AF65-F5344CB8AC3E}">
        <p14:creationId xmlns:p14="http://schemas.microsoft.com/office/powerpoint/2010/main" val="4180744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2" y="280148"/>
            <a:ext cx="8358309" cy="749779"/>
          </a:xfrm>
        </p:spPr>
        <p:txBody>
          <a:bodyPr/>
          <a:lstStyle/>
          <a:p>
            <a:r>
              <a:rPr lang="en-GB" sz="2400" dirty="0"/>
              <a:t>To be critical … use critical-related words</a:t>
            </a:r>
            <a:endParaRPr lang="en-GB" sz="2400" dirty="0">
              <a:solidFill>
                <a:srgbClr val="002060"/>
              </a:solidFill>
            </a:endParaRPr>
          </a:p>
        </p:txBody>
      </p:sp>
      <p:sp>
        <p:nvSpPr>
          <p:cNvPr id="3" name="Content Placeholder 2"/>
          <p:cNvSpPr>
            <a:spLocks noGrp="1"/>
          </p:cNvSpPr>
          <p:nvPr>
            <p:ph idx="1"/>
          </p:nvPr>
        </p:nvSpPr>
        <p:spPr>
          <a:xfrm>
            <a:off x="332220" y="1029927"/>
            <a:ext cx="8373651" cy="4425748"/>
          </a:xfrm>
        </p:spPr>
        <p:txBody>
          <a:bodyPr/>
          <a:lstStyle/>
          <a:p>
            <a:r>
              <a:rPr lang="en-GB" dirty="0">
                <a:solidFill>
                  <a:schemeClr val="tx1"/>
                </a:solidFill>
              </a:rPr>
              <a:t>A major </a:t>
            </a:r>
            <a:r>
              <a:rPr lang="en-GB" b="1" dirty="0">
                <a:solidFill>
                  <a:srgbClr val="FF0000"/>
                </a:solidFill>
              </a:rPr>
              <a:t>criticism</a:t>
            </a:r>
            <a:r>
              <a:rPr lang="en-GB" dirty="0">
                <a:solidFill>
                  <a:schemeClr val="tx1"/>
                </a:solidFill>
              </a:rPr>
              <a:t> of Smith’s work is that ….</a:t>
            </a:r>
          </a:p>
          <a:p>
            <a:r>
              <a:rPr lang="en-GB" dirty="0">
                <a:solidFill>
                  <a:schemeClr val="tx1"/>
                </a:solidFill>
              </a:rPr>
              <a:t>One question that needs to be asked, </a:t>
            </a:r>
            <a:r>
              <a:rPr lang="en-GB" b="1" dirty="0">
                <a:solidFill>
                  <a:srgbClr val="FF0000"/>
                </a:solidFill>
              </a:rPr>
              <a:t>however</a:t>
            </a:r>
            <a:r>
              <a:rPr lang="en-GB" dirty="0">
                <a:solidFill>
                  <a:schemeClr val="tx1"/>
                </a:solidFill>
              </a:rPr>
              <a:t>, is whether ….</a:t>
            </a:r>
          </a:p>
          <a:p>
            <a:r>
              <a:rPr lang="en-GB" dirty="0">
                <a:solidFill>
                  <a:schemeClr val="tx1"/>
                </a:solidFill>
              </a:rPr>
              <a:t>A serious weakness with this argument, </a:t>
            </a:r>
            <a:r>
              <a:rPr lang="en-GB" b="1" dirty="0">
                <a:solidFill>
                  <a:srgbClr val="FF0000"/>
                </a:solidFill>
              </a:rPr>
              <a:t>however</a:t>
            </a:r>
            <a:r>
              <a:rPr lang="en-GB" dirty="0">
                <a:solidFill>
                  <a:schemeClr val="tx1"/>
                </a:solidFill>
              </a:rPr>
              <a:t>, is that ….</a:t>
            </a:r>
          </a:p>
          <a:p>
            <a:r>
              <a:rPr lang="en-GB" dirty="0">
                <a:solidFill>
                  <a:schemeClr val="tx1"/>
                </a:solidFill>
              </a:rPr>
              <a:t>One of the limitations with this explanation is that </a:t>
            </a:r>
            <a:r>
              <a:rPr lang="en-GB" b="1" dirty="0">
                <a:solidFill>
                  <a:srgbClr val="FF0000"/>
                </a:solidFill>
              </a:rPr>
              <a:t>it does not explain </a:t>
            </a:r>
            <a:r>
              <a:rPr lang="en-GB" dirty="0">
                <a:solidFill>
                  <a:schemeClr val="tx1"/>
                </a:solidFill>
              </a:rPr>
              <a:t>why… </a:t>
            </a:r>
          </a:p>
          <a:p>
            <a:r>
              <a:rPr lang="en-GB" dirty="0">
                <a:solidFill>
                  <a:schemeClr val="tx1"/>
                </a:solidFill>
              </a:rPr>
              <a:t>One</a:t>
            </a:r>
            <a:r>
              <a:rPr lang="en-GB" b="1" dirty="0">
                <a:solidFill>
                  <a:schemeClr val="tx1"/>
                </a:solidFill>
              </a:rPr>
              <a:t> </a:t>
            </a:r>
            <a:r>
              <a:rPr lang="en-GB" b="1" dirty="0">
                <a:solidFill>
                  <a:srgbClr val="FF0000"/>
                </a:solidFill>
              </a:rPr>
              <a:t>criticism</a:t>
            </a:r>
            <a:r>
              <a:rPr lang="en-GB" b="1" dirty="0">
                <a:solidFill>
                  <a:schemeClr val="tx1"/>
                </a:solidFill>
              </a:rPr>
              <a:t> </a:t>
            </a:r>
            <a:r>
              <a:rPr lang="en-GB" dirty="0">
                <a:solidFill>
                  <a:schemeClr val="tx1"/>
                </a:solidFill>
              </a:rPr>
              <a:t>of much of the literature on X is that ….</a:t>
            </a:r>
          </a:p>
          <a:p>
            <a:r>
              <a:rPr lang="en-GB" dirty="0"/>
              <a:t>The key </a:t>
            </a:r>
            <a:r>
              <a:rPr lang="en-GB" b="1" dirty="0">
                <a:solidFill>
                  <a:srgbClr val="FF0000"/>
                </a:solidFill>
              </a:rPr>
              <a:t>problem</a:t>
            </a:r>
            <a:r>
              <a:rPr lang="en-GB" dirty="0"/>
              <a:t> with this explanation is that ….</a:t>
            </a:r>
          </a:p>
          <a:p>
            <a:r>
              <a:rPr lang="en-GB" dirty="0"/>
              <a:t>The existing accounts </a:t>
            </a:r>
            <a:r>
              <a:rPr lang="en-GB" b="1" dirty="0">
                <a:solidFill>
                  <a:srgbClr val="FF0000"/>
                </a:solidFill>
              </a:rPr>
              <a:t>fail to resolve the contradiction </a:t>
            </a:r>
            <a:r>
              <a:rPr lang="en-GB" dirty="0"/>
              <a:t>between X and Y.</a:t>
            </a:r>
          </a:p>
          <a:p>
            <a:r>
              <a:rPr lang="en-GB" b="1" dirty="0">
                <a:solidFill>
                  <a:srgbClr val="FF0000"/>
                </a:solidFill>
              </a:rPr>
              <a:t>However</a:t>
            </a:r>
            <a:r>
              <a:rPr lang="en-GB" dirty="0"/>
              <a:t>, there is an </a:t>
            </a:r>
            <a:r>
              <a:rPr lang="en-GB" b="1" dirty="0">
                <a:solidFill>
                  <a:srgbClr val="FF0000"/>
                </a:solidFill>
              </a:rPr>
              <a:t>inconsistency</a:t>
            </a:r>
            <a:r>
              <a:rPr lang="en-GB" dirty="0"/>
              <a:t> with this argument.</a:t>
            </a:r>
          </a:p>
          <a:p>
            <a:r>
              <a:rPr lang="en-GB" dirty="0"/>
              <a:t>Smith’s argument relies </a:t>
            </a:r>
            <a:r>
              <a:rPr lang="en-GB" b="1" dirty="0">
                <a:solidFill>
                  <a:srgbClr val="FF0000"/>
                </a:solidFill>
              </a:rPr>
              <a:t>too heavily on qualitative analysis of </a:t>
            </a:r>
            <a:r>
              <a:rPr lang="en-GB" dirty="0">
                <a:solidFill>
                  <a:srgbClr val="FF0000"/>
                </a:solidFill>
              </a:rPr>
              <a:t>….</a:t>
            </a:r>
          </a:p>
          <a:p>
            <a:r>
              <a:rPr lang="en-GB" dirty="0"/>
              <a:t>It seems that Jones’ understanding of the X framework </a:t>
            </a:r>
            <a:r>
              <a:rPr lang="en-GB" b="1" dirty="0">
                <a:solidFill>
                  <a:srgbClr val="FF0000"/>
                </a:solidFill>
              </a:rPr>
              <a:t>is questionable</a:t>
            </a:r>
            <a:r>
              <a:rPr lang="en-GB" dirty="0">
                <a:solidFill>
                  <a:srgbClr val="FF0000"/>
                </a:solidFill>
              </a:rPr>
              <a:t>.</a:t>
            </a:r>
          </a:p>
          <a:p>
            <a:r>
              <a:rPr lang="en-GB" dirty="0"/>
              <a:t>Smith’s interpretation </a:t>
            </a:r>
            <a:r>
              <a:rPr lang="en-GB" b="1" dirty="0">
                <a:solidFill>
                  <a:srgbClr val="FF0000"/>
                </a:solidFill>
              </a:rPr>
              <a:t>overlooks much of the historical research </a:t>
            </a:r>
            <a:r>
              <a:rPr lang="en-GB" dirty="0">
                <a:solidFill>
                  <a:srgbClr val="FF0000"/>
                </a:solidFill>
              </a:rPr>
              <a:t>….</a:t>
            </a:r>
          </a:p>
          <a:p>
            <a:r>
              <a:rPr lang="en-GB" dirty="0"/>
              <a:t>X’s analysis </a:t>
            </a:r>
            <a:r>
              <a:rPr lang="en-GB" b="1" dirty="0">
                <a:solidFill>
                  <a:srgbClr val="FF0000"/>
                </a:solidFill>
              </a:rPr>
              <a:t>does not take account of </a:t>
            </a:r>
            <a:r>
              <a:rPr lang="en-GB" dirty="0"/>
              <a:t>…. </a:t>
            </a:r>
            <a:r>
              <a:rPr lang="en-GB" b="1" dirty="0">
                <a:solidFill>
                  <a:srgbClr val="FF0000"/>
                </a:solidFill>
              </a:rPr>
              <a:t>nor does </a:t>
            </a:r>
            <a:r>
              <a:rPr lang="en-GB" dirty="0"/>
              <a:t>he examine ….</a:t>
            </a:r>
          </a:p>
        </p:txBody>
      </p:sp>
    </p:spTree>
    <p:extLst>
      <p:ext uri="{BB962C8B-B14F-4D97-AF65-F5344CB8AC3E}">
        <p14:creationId xmlns:p14="http://schemas.microsoft.com/office/powerpoint/2010/main" val="23262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3CA4-29FC-4728-A928-2C14CBA0344D}"/>
              </a:ext>
            </a:extLst>
          </p:cNvPr>
          <p:cNvSpPr>
            <a:spLocks noGrp="1"/>
          </p:cNvSpPr>
          <p:nvPr>
            <p:ph type="title"/>
          </p:nvPr>
        </p:nvSpPr>
        <p:spPr>
          <a:xfrm>
            <a:off x="360213" y="176909"/>
            <a:ext cx="8358309" cy="649001"/>
          </a:xfrm>
        </p:spPr>
        <p:txBody>
          <a:bodyPr/>
          <a:lstStyle/>
          <a:p>
            <a:pPr algn="ctr"/>
            <a:r>
              <a:rPr lang="en-GB" dirty="0"/>
              <a:t>The Ranks of the Journals</a:t>
            </a:r>
          </a:p>
        </p:txBody>
      </p:sp>
      <p:pic>
        <p:nvPicPr>
          <p:cNvPr id="4" name="Picture 2" descr="C:\Users\khussainey\Desktop\1.jpg">
            <a:extLst>
              <a:ext uri="{FF2B5EF4-FFF2-40B4-BE49-F238E27FC236}">
                <a16:creationId xmlns:a16="http://schemas.microsoft.com/office/drawing/2014/main" id="{1CCC29CE-6DB0-455B-897F-931883EB6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948" y="999851"/>
            <a:ext cx="4176464" cy="14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23D33BA-140A-44BB-A34A-0630D838D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32" y="925079"/>
            <a:ext cx="4091916" cy="1702230"/>
          </a:xfrm>
          <a:prstGeom prst="rect">
            <a:avLst/>
          </a:prstGeom>
        </p:spPr>
      </p:pic>
      <p:pic>
        <p:nvPicPr>
          <p:cNvPr id="7" name="Picture 6">
            <a:extLst>
              <a:ext uri="{FF2B5EF4-FFF2-40B4-BE49-F238E27FC236}">
                <a16:creationId xmlns:a16="http://schemas.microsoft.com/office/drawing/2014/main" id="{E87EF006-FF92-4D5D-A23D-E00E7A943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6" y="2726478"/>
            <a:ext cx="4527754" cy="2314090"/>
          </a:xfrm>
          <a:prstGeom prst="rect">
            <a:avLst/>
          </a:prstGeom>
        </p:spPr>
      </p:pic>
      <p:pic>
        <p:nvPicPr>
          <p:cNvPr id="10" name="Picture 9">
            <a:extLst>
              <a:ext uri="{FF2B5EF4-FFF2-40B4-BE49-F238E27FC236}">
                <a16:creationId xmlns:a16="http://schemas.microsoft.com/office/drawing/2014/main" id="{0DDFEF36-E94D-4DAB-B329-29BE0895A0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7" y="5324233"/>
            <a:ext cx="4689986" cy="1390650"/>
          </a:xfrm>
          <a:prstGeom prst="rect">
            <a:avLst/>
          </a:prstGeom>
        </p:spPr>
      </p:pic>
      <p:pic>
        <p:nvPicPr>
          <p:cNvPr id="5" name="Picture 4">
            <a:extLst>
              <a:ext uri="{FF2B5EF4-FFF2-40B4-BE49-F238E27FC236}">
                <a16:creationId xmlns:a16="http://schemas.microsoft.com/office/drawing/2014/main" id="{3E30057B-032B-4B21-830C-31587446D8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4445" y="2726478"/>
            <a:ext cx="4245308" cy="4131522"/>
          </a:xfrm>
          <a:prstGeom prst="rect">
            <a:avLst/>
          </a:prstGeom>
        </p:spPr>
      </p:pic>
    </p:spTree>
    <p:extLst>
      <p:ext uri="{BB962C8B-B14F-4D97-AF65-F5344CB8AC3E}">
        <p14:creationId xmlns:p14="http://schemas.microsoft.com/office/powerpoint/2010/main" val="79177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F619-542C-4058-A074-CFA65428BF83}"/>
              </a:ext>
            </a:extLst>
          </p:cNvPr>
          <p:cNvSpPr>
            <a:spLocks noGrp="1"/>
          </p:cNvSpPr>
          <p:nvPr>
            <p:ph type="title"/>
          </p:nvPr>
        </p:nvSpPr>
        <p:spPr/>
        <p:txBody>
          <a:bodyPr/>
          <a:lstStyle/>
          <a:p>
            <a:pPr algn="ctr"/>
            <a:r>
              <a:rPr lang="en-GB" sz="2800" dirty="0">
                <a:solidFill>
                  <a:srgbClr val="FF0000"/>
                </a:solidFill>
              </a:rPr>
              <a:t>Tips for Research Gaps </a:t>
            </a:r>
            <a:br>
              <a:rPr lang="en-GB" sz="2800" dirty="0">
                <a:solidFill>
                  <a:srgbClr val="002060"/>
                </a:solidFill>
              </a:rPr>
            </a:br>
            <a:r>
              <a:rPr lang="en-GB" sz="2800" dirty="0">
                <a:solidFill>
                  <a:srgbClr val="002060"/>
                </a:solidFill>
              </a:rPr>
              <a:t>How do you find research gaps in a research paper?</a:t>
            </a:r>
            <a:br>
              <a:rPr lang="en-GB" sz="2800" dirty="0">
                <a:solidFill>
                  <a:srgbClr val="002060"/>
                </a:solidFill>
              </a:rPr>
            </a:br>
            <a:endParaRPr lang="en-GB" sz="2800" dirty="0"/>
          </a:p>
        </p:txBody>
      </p:sp>
      <p:sp>
        <p:nvSpPr>
          <p:cNvPr id="3" name="Content Placeholder 2">
            <a:extLst>
              <a:ext uri="{FF2B5EF4-FFF2-40B4-BE49-F238E27FC236}">
                <a16:creationId xmlns:a16="http://schemas.microsoft.com/office/drawing/2014/main" id="{63785D12-2EAF-469D-91F2-BA0D3318EE48}"/>
              </a:ext>
            </a:extLst>
          </p:cNvPr>
          <p:cNvSpPr>
            <a:spLocks noGrp="1"/>
          </p:cNvSpPr>
          <p:nvPr>
            <p:ph idx="1"/>
          </p:nvPr>
        </p:nvSpPr>
        <p:spPr/>
        <p:txBody>
          <a:bodyPr/>
          <a:lstStyle/>
          <a:p>
            <a:pPr algn="just"/>
            <a:r>
              <a:rPr lang="en-GB" sz="2600" dirty="0">
                <a:solidFill>
                  <a:srgbClr val="002060"/>
                </a:solidFill>
              </a:rPr>
              <a:t>A </a:t>
            </a:r>
            <a:r>
              <a:rPr lang="en-GB" sz="2600" b="1" dirty="0">
                <a:solidFill>
                  <a:srgbClr val="FF0000"/>
                </a:solidFill>
              </a:rPr>
              <a:t>research gap</a:t>
            </a:r>
            <a:r>
              <a:rPr lang="en-GB" sz="2600" dirty="0">
                <a:solidFill>
                  <a:srgbClr val="002060"/>
                </a:solidFill>
              </a:rPr>
              <a:t> is defined as a topic or area for which missing or insufficient information limits the ability to reach a conclusion for a question.</a:t>
            </a:r>
          </a:p>
          <a:p>
            <a:pPr algn="just"/>
            <a:r>
              <a:rPr lang="en-GB" sz="2600" dirty="0">
                <a:solidFill>
                  <a:srgbClr val="FF0000"/>
                </a:solidFill>
              </a:rPr>
              <a:t>Research gaps </a:t>
            </a:r>
            <a:r>
              <a:rPr lang="en-GB" sz="2600" dirty="0">
                <a:solidFill>
                  <a:srgbClr val="002060"/>
                </a:solidFill>
              </a:rPr>
              <a:t>could be found in the conclusion of the article (</a:t>
            </a:r>
            <a:r>
              <a:rPr lang="en-GB" sz="2600" dirty="0">
                <a:solidFill>
                  <a:srgbClr val="FF0000"/>
                </a:solidFill>
              </a:rPr>
              <a:t>research limitations and suggestions for future research </a:t>
            </a:r>
            <a:r>
              <a:rPr lang="en-GB" sz="2600" dirty="0">
                <a:solidFill>
                  <a:srgbClr val="002060"/>
                </a:solidFill>
              </a:rPr>
              <a:t>).</a:t>
            </a:r>
          </a:p>
          <a:p>
            <a:pPr algn="just"/>
            <a:r>
              <a:rPr lang="en-GB" sz="2600" dirty="0">
                <a:solidFill>
                  <a:srgbClr val="002060"/>
                </a:solidFill>
              </a:rPr>
              <a:t>Researchers need to find other research gaps such as:</a:t>
            </a:r>
          </a:p>
          <a:p>
            <a:endParaRPr lang="en-GB" dirty="0"/>
          </a:p>
        </p:txBody>
      </p:sp>
      <p:graphicFrame>
        <p:nvGraphicFramePr>
          <p:cNvPr id="4" name="Table 3">
            <a:extLst>
              <a:ext uri="{FF2B5EF4-FFF2-40B4-BE49-F238E27FC236}">
                <a16:creationId xmlns:a16="http://schemas.microsoft.com/office/drawing/2014/main" id="{8F1797DB-2873-4752-B201-DC579E25227C}"/>
              </a:ext>
            </a:extLst>
          </p:cNvPr>
          <p:cNvGraphicFramePr>
            <a:graphicFrameLocks noGrp="1"/>
          </p:cNvGraphicFramePr>
          <p:nvPr>
            <p:extLst/>
          </p:nvPr>
        </p:nvGraphicFramePr>
        <p:xfrm>
          <a:off x="347563" y="4571999"/>
          <a:ext cx="8373650" cy="731520"/>
        </p:xfrm>
        <a:graphic>
          <a:graphicData uri="http://schemas.openxmlformats.org/drawingml/2006/table">
            <a:tbl>
              <a:tblPr firstRow="1" bandRow="1">
                <a:tableStyleId>{5C22544A-7EE6-4342-B048-85BDC9FD1C3A}</a:tableStyleId>
              </a:tblPr>
              <a:tblGrid>
                <a:gridCol w="2208826">
                  <a:extLst>
                    <a:ext uri="{9D8B030D-6E8A-4147-A177-3AD203B41FA5}">
                      <a16:colId xmlns:a16="http://schemas.microsoft.com/office/drawing/2014/main" val="2341154130"/>
                    </a:ext>
                  </a:extLst>
                </a:gridCol>
                <a:gridCol w="1814052">
                  <a:extLst>
                    <a:ext uri="{9D8B030D-6E8A-4147-A177-3AD203B41FA5}">
                      <a16:colId xmlns:a16="http://schemas.microsoft.com/office/drawing/2014/main" val="2027853211"/>
                    </a:ext>
                  </a:extLst>
                </a:gridCol>
                <a:gridCol w="1710813">
                  <a:extLst>
                    <a:ext uri="{9D8B030D-6E8A-4147-A177-3AD203B41FA5}">
                      <a16:colId xmlns:a16="http://schemas.microsoft.com/office/drawing/2014/main" val="1867605653"/>
                    </a:ext>
                  </a:extLst>
                </a:gridCol>
                <a:gridCol w="2639959">
                  <a:extLst>
                    <a:ext uri="{9D8B030D-6E8A-4147-A177-3AD203B41FA5}">
                      <a16:colId xmlns:a16="http://schemas.microsoft.com/office/drawing/2014/main" val="1865542047"/>
                    </a:ext>
                  </a:extLst>
                </a:gridCol>
              </a:tblGrid>
              <a:tr h="349987">
                <a:tc>
                  <a:txBody>
                    <a:bodyPr/>
                    <a:lstStyle/>
                    <a:p>
                      <a:r>
                        <a:rPr lang="en-GB" sz="1800" b="1" dirty="0">
                          <a:solidFill>
                            <a:srgbClr val="FF0000"/>
                          </a:solidFill>
                        </a:rPr>
                        <a:t>Evidence Gap</a:t>
                      </a:r>
                      <a:endParaRPr lang="en-GB" dirty="0"/>
                    </a:p>
                  </a:txBody>
                  <a:tcPr/>
                </a:tc>
                <a:tc>
                  <a:txBody>
                    <a:bodyPr/>
                    <a:lstStyle/>
                    <a:p>
                      <a:r>
                        <a:rPr lang="en-GB" b="1" dirty="0">
                          <a:solidFill>
                            <a:srgbClr val="FF0000"/>
                          </a:solidFill>
                        </a:rPr>
                        <a:t>Empirical Gap</a:t>
                      </a:r>
                      <a:endParaRPr lang="en-GB" dirty="0"/>
                    </a:p>
                  </a:txBody>
                  <a:tcPr/>
                </a:tc>
                <a:tc>
                  <a:txBody>
                    <a:bodyPr/>
                    <a:lstStyle/>
                    <a:p>
                      <a:r>
                        <a:rPr lang="en-GB" sz="1800" b="1" dirty="0">
                          <a:solidFill>
                            <a:srgbClr val="FF0000"/>
                          </a:solidFill>
                        </a:rPr>
                        <a:t>Knowledge Gap</a:t>
                      </a:r>
                      <a:endParaRPr lang="en-GB" dirty="0"/>
                    </a:p>
                  </a:txBody>
                  <a:tcPr/>
                </a:tc>
                <a:tc>
                  <a:txBody>
                    <a:bodyPr/>
                    <a:lstStyle/>
                    <a:p>
                      <a:r>
                        <a:rPr lang="en-GB" sz="1800" b="1" dirty="0">
                          <a:solidFill>
                            <a:srgbClr val="FF0000"/>
                          </a:solidFill>
                        </a:rPr>
                        <a:t>Practical-Knowledge Gap</a:t>
                      </a:r>
                      <a:endParaRPr lang="en-GB" dirty="0"/>
                    </a:p>
                  </a:txBody>
                  <a:tcPr/>
                </a:tc>
                <a:extLst>
                  <a:ext uri="{0D108BD9-81ED-4DB2-BD59-A6C34878D82A}">
                    <a16:rowId xmlns:a16="http://schemas.microsoft.com/office/drawing/2014/main" val="2237542002"/>
                  </a:ext>
                </a:extLst>
              </a:tr>
              <a:tr h="328439">
                <a:tc>
                  <a:txBody>
                    <a:bodyPr/>
                    <a:lstStyle/>
                    <a:p>
                      <a:r>
                        <a:rPr lang="en-GB" sz="1800" b="1" dirty="0">
                          <a:solidFill>
                            <a:srgbClr val="FF0000"/>
                          </a:solidFill>
                        </a:rPr>
                        <a:t>Methodological Gap</a:t>
                      </a:r>
                      <a:endParaRPr lang="en-GB" dirty="0"/>
                    </a:p>
                  </a:txBody>
                  <a:tcPr/>
                </a:tc>
                <a:tc>
                  <a:txBody>
                    <a:bodyPr/>
                    <a:lstStyle/>
                    <a:p>
                      <a:r>
                        <a:rPr lang="en-GB" sz="1800" b="1" dirty="0">
                          <a:solidFill>
                            <a:srgbClr val="FF0000"/>
                          </a:solidFill>
                        </a:rPr>
                        <a:t>Theoretical Gap</a:t>
                      </a:r>
                      <a:endParaRPr lang="en-GB" dirty="0"/>
                    </a:p>
                  </a:txBody>
                  <a:tcPr/>
                </a:tc>
                <a:tc>
                  <a:txBody>
                    <a:bodyPr/>
                    <a:lstStyle/>
                    <a:p>
                      <a:r>
                        <a:rPr lang="en-GB" sz="1800" b="1" dirty="0">
                          <a:solidFill>
                            <a:srgbClr val="FF0000"/>
                          </a:solidFill>
                        </a:rPr>
                        <a:t>Population Gap</a:t>
                      </a:r>
                      <a:endParaRPr lang="en-GB" dirty="0"/>
                    </a:p>
                  </a:txBody>
                  <a:tcPr/>
                </a:tc>
                <a:tc>
                  <a:txBody>
                    <a:bodyPr/>
                    <a:lstStyle/>
                    <a:p>
                      <a:endParaRPr lang="en-GB" dirty="0"/>
                    </a:p>
                  </a:txBody>
                  <a:tcPr/>
                </a:tc>
                <a:extLst>
                  <a:ext uri="{0D108BD9-81ED-4DB2-BD59-A6C34878D82A}">
                    <a16:rowId xmlns:a16="http://schemas.microsoft.com/office/drawing/2014/main" val="1509383733"/>
                  </a:ext>
                </a:extLst>
              </a:tr>
            </a:tbl>
          </a:graphicData>
        </a:graphic>
      </p:graphicFrame>
      <p:sp>
        <p:nvSpPr>
          <p:cNvPr id="5" name="Rectangle 4">
            <a:extLst>
              <a:ext uri="{FF2B5EF4-FFF2-40B4-BE49-F238E27FC236}">
                <a16:creationId xmlns:a16="http://schemas.microsoft.com/office/drawing/2014/main" id="{0F6533BF-BCA7-4C1C-AA62-B9D3CE2A8E36}"/>
              </a:ext>
            </a:extLst>
          </p:cNvPr>
          <p:cNvSpPr/>
          <p:nvPr/>
        </p:nvSpPr>
        <p:spPr>
          <a:xfrm>
            <a:off x="1097781" y="5499084"/>
            <a:ext cx="7644581" cy="646331"/>
          </a:xfrm>
          <a:prstGeom prst="rect">
            <a:avLst/>
          </a:prstGeom>
        </p:spPr>
        <p:txBody>
          <a:bodyPr wrap="square">
            <a:spAutoFit/>
          </a:bodyPr>
          <a:lstStyle/>
          <a:p>
            <a:r>
              <a:rPr lang="en-GB" dirty="0"/>
              <a:t>Miles, D. (2017), </a:t>
            </a:r>
            <a:r>
              <a:rPr lang="en-GB" i="1" dirty="0"/>
              <a:t>A Taxonomy of Research Gaps: Identifying and Defining the Seven Research Gaps </a:t>
            </a:r>
            <a:endParaRPr lang="en-GB" dirty="0">
              <a:solidFill>
                <a:srgbClr val="002060"/>
              </a:solidFill>
            </a:endParaRPr>
          </a:p>
        </p:txBody>
      </p:sp>
    </p:spTree>
    <p:extLst>
      <p:ext uri="{BB962C8B-B14F-4D97-AF65-F5344CB8AC3E}">
        <p14:creationId xmlns:p14="http://schemas.microsoft.com/office/powerpoint/2010/main" val="3750768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478" y="324465"/>
            <a:ext cx="8373651" cy="4998475"/>
          </a:xfrm>
        </p:spPr>
        <p:txBody>
          <a:bodyPr/>
          <a:lstStyle/>
          <a:p>
            <a:r>
              <a:rPr lang="en-GB" sz="2200" b="1" dirty="0">
                <a:solidFill>
                  <a:srgbClr val="FF0000"/>
                </a:solidFill>
              </a:rPr>
              <a:t>Types of Research Gaps*:</a:t>
            </a:r>
          </a:p>
          <a:p>
            <a:endParaRPr lang="en-GB" sz="2200" b="1" dirty="0">
              <a:solidFill>
                <a:srgbClr val="FF0000"/>
              </a:solidFill>
            </a:endParaRPr>
          </a:p>
          <a:p>
            <a:r>
              <a:rPr lang="en-GB" sz="2200" b="1" dirty="0">
                <a:solidFill>
                  <a:srgbClr val="FF0000"/>
                </a:solidFill>
              </a:rPr>
              <a:t>Evidence Gap: </a:t>
            </a:r>
            <a:r>
              <a:rPr lang="en-GB" sz="2200" dirty="0">
                <a:solidFill>
                  <a:srgbClr val="002060"/>
                </a:solidFill>
              </a:rPr>
              <a:t>if research findings contradict.</a:t>
            </a:r>
          </a:p>
          <a:p>
            <a:endParaRPr lang="en-GB" sz="2200" dirty="0">
              <a:solidFill>
                <a:srgbClr val="002060"/>
              </a:solidFill>
            </a:endParaRPr>
          </a:p>
          <a:p>
            <a:r>
              <a:rPr lang="en-GB" sz="2200" b="1" dirty="0">
                <a:solidFill>
                  <a:srgbClr val="FF0000"/>
                </a:solidFill>
              </a:rPr>
              <a:t>Knowledge Gap</a:t>
            </a:r>
            <a:r>
              <a:rPr lang="en-GB" sz="2200" dirty="0">
                <a:solidFill>
                  <a:srgbClr val="FF0000"/>
                </a:solidFill>
              </a:rPr>
              <a:t>: </a:t>
            </a:r>
            <a:r>
              <a:rPr lang="en-GB" sz="2200" dirty="0">
                <a:solidFill>
                  <a:srgbClr val="002060"/>
                </a:solidFill>
              </a:rPr>
              <a:t>There are two settings where a knowledge gap  might occur. </a:t>
            </a:r>
          </a:p>
          <a:p>
            <a:pPr algn="just">
              <a:buFontTx/>
              <a:buChar char="-"/>
            </a:pPr>
            <a:r>
              <a:rPr lang="en-GB" sz="2200" dirty="0">
                <a:solidFill>
                  <a:srgbClr val="002060"/>
                </a:solidFill>
              </a:rPr>
              <a:t>First, knowledge may not exist in the actual field to theories and literature from related research domains. </a:t>
            </a:r>
          </a:p>
          <a:p>
            <a:pPr algn="just">
              <a:buFontTx/>
              <a:buChar char="-"/>
            </a:pPr>
            <a:r>
              <a:rPr lang="en-GB" sz="2200" dirty="0">
                <a:solidFill>
                  <a:srgbClr val="002060"/>
                </a:solidFill>
              </a:rPr>
              <a:t>Second, it might be the case that results of a study differs from what was expected.</a:t>
            </a:r>
          </a:p>
          <a:p>
            <a:pPr marL="0" indent="0" algn="r">
              <a:buNone/>
            </a:pPr>
            <a:r>
              <a:rPr lang="en-GB" sz="1200" dirty="0"/>
              <a:t>* Miles, D. (2017), </a:t>
            </a:r>
            <a:r>
              <a:rPr lang="en-GB" sz="1200" i="1" dirty="0"/>
              <a:t>A Taxonomy of Research Gaps: Identifying and Defining the Seven Research Gaps </a:t>
            </a:r>
            <a:endParaRPr lang="en-GB" sz="1200" dirty="0">
              <a:solidFill>
                <a:srgbClr val="002060"/>
              </a:solidFill>
            </a:endParaRPr>
          </a:p>
          <a:p>
            <a:endParaRPr lang="en-GB" dirty="0"/>
          </a:p>
        </p:txBody>
      </p:sp>
    </p:spTree>
    <p:extLst>
      <p:ext uri="{BB962C8B-B14F-4D97-AF65-F5344CB8AC3E}">
        <p14:creationId xmlns:p14="http://schemas.microsoft.com/office/powerpoint/2010/main" val="1949534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4" y="383458"/>
            <a:ext cx="8373651" cy="5219701"/>
          </a:xfrm>
        </p:spPr>
        <p:txBody>
          <a:bodyPr/>
          <a:lstStyle/>
          <a:p>
            <a:pPr algn="just"/>
            <a:r>
              <a:rPr lang="en-GB" sz="2300" b="1" dirty="0">
                <a:solidFill>
                  <a:srgbClr val="FF0000"/>
                </a:solidFill>
              </a:rPr>
              <a:t>Practical-Knowledge Gap: </a:t>
            </a:r>
            <a:r>
              <a:rPr lang="en-GB" sz="2300" dirty="0">
                <a:solidFill>
                  <a:srgbClr val="002060"/>
                </a:solidFill>
              </a:rPr>
              <a:t>A practical–knowledge (action-knowledge) conflict arises when the actual behaviour in practice is different from the expected behaviour. In this case, research could seek to determine the scope of the conflict and to uncover the reasons for its existence. </a:t>
            </a:r>
          </a:p>
          <a:p>
            <a:pPr algn="just"/>
            <a:r>
              <a:rPr lang="en-GB" sz="2300" b="1" dirty="0">
                <a:solidFill>
                  <a:srgbClr val="FF0000"/>
                </a:solidFill>
              </a:rPr>
              <a:t>Methodological Gap: </a:t>
            </a:r>
            <a:r>
              <a:rPr lang="en-GB" sz="2300" dirty="0">
                <a:solidFill>
                  <a:srgbClr val="002060"/>
                </a:solidFill>
              </a:rPr>
              <a:t>This gap addresses the conflicts with the research methods in the prior studies and offers a new line of research that is different from those research methods.</a:t>
            </a:r>
          </a:p>
          <a:p>
            <a:pPr algn="just"/>
            <a:r>
              <a:rPr lang="en-GB" sz="2300" b="1" dirty="0">
                <a:solidFill>
                  <a:srgbClr val="FF0000"/>
                </a:solidFill>
              </a:rPr>
              <a:t>Empirical Gap:</a:t>
            </a:r>
            <a:r>
              <a:rPr lang="en-GB" sz="2300" b="1" dirty="0"/>
              <a:t> </a:t>
            </a:r>
            <a:r>
              <a:rPr lang="en-GB" sz="2300" dirty="0">
                <a:solidFill>
                  <a:srgbClr val="002060"/>
                </a:solidFill>
              </a:rPr>
              <a:t>It often addresses conflicts that no study to date has directly attempted to evaluate a subject or topic from an empirical approach.</a:t>
            </a:r>
          </a:p>
          <a:p>
            <a:pPr algn="just"/>
            <a:r>
              <a:rPr lang="en-GB" sz="2300" b="1" dirty="0">
                <a:solidFill>
                  <a:srgbClr val="FF0000"/>
                </a:solidFill>
              </a:rPr>
              <a:t>Theoretical Gap: </a:t>
            </a:r>
            <a:r>
              <a:rPr lang="en-GB" sz="2300" dirty="0">
                <a:solidFill>
                  <a:srgbClr val="002060"/>
                </a:solidFill>
              </a:rPr>
              <a:t>Gaps in theory with the prior research or </a:t>
            </a:r>
            <a:r>
              <a:rPr lang="en-GB" sz="2300" i="1" dirty="0">
                <a:solidFill>
                  <a:srgbClr val="002060"/>
                </a:solidFill>
              </a:rPr>
              <a:t>theoretical conflict. </a:t>
            </a:r>
          </a:p>
          <a:p>
            <a:pPr algn="just"/>
            <a:r>
              <a:rPr lang="en-GB" sz="2300" b="1" dirty="0">
                <a:solidFill>
                  <a:srgbClr val="FF0000"/>
                </a:solidFill>
              </a:rPr>
              <a:t>Population Gap: </a:t>
            </a:r>
            <a:r>
              <a:rPr lang="en-GB" sz="2300" dirty="0">
                <a:solidFill>
                  <a:srgbClr val="002060"/>
                </a:solidFill>
              </a:rPr>
              <a:t>This relates to the population that is not adequately represented or under-researched in the evidence base or prior research. </a:t>
            </a:r>
          </a:p>
        </p:txBody>
      </p:sp>
    </p:spTree>
    <p:extLst>
      <p:ext uri="{BB962C8B-B14F-4D97-AF65-F5344CB8AC3E}">
        <p14:creationId xmlns:p14="http://schemas.microsoft.com/office/powerpoint/2010/main" val="3347671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2043-B06C-4EAE-9B5F-F55984FA54EF}"/>
              </a:ext>
            </a:extLst>
          </p:cNvPr>
          <p:cNvSpPr>
            <a:spLocks noGrp="1"/>
          </p:cNvSpPr>
          <p:nvPr>
            <p:ph type="title"/>
          </p:nvPr>
        </p:nvSpPr>
        <p:spPr>
          <a:xfrm>
            <a:off x="392845" y="324393"/>
            <a:ext cx="8358309" cy="752239"/>
          </a:xfrm>
        </p:spPr>
        <p:txBody>
          <a:bodyPr/>
          <a:lstStyle/>
          <a:p>
            <a:pPr algn="ctr"/>
            <a:r>
              <a:rPr lang="en-GB" dirty="0">
                <a:solidFill>
                  <a:srgbClr val="FF0000"/>
                </a:solidFill>
              </a:rPr>
              <a:t>Tips for Research Contributions</a:t>
            </a:r>
          </a:p>
        </p:txBody>
      </p:sp>
      <p:sp>
        <p:nvSpPr>
          <p:cNvPr id="3" name="Content Placeholder 2">
            <a:extLst>
              <a:ext uri="{FF2B5EF4-FFF2-40B4-BE49-F238E27FC236}">
                <a16:creationId xmlns:a16="http://schemas.microsoft.com/office/drawing/2014/main" id="{95E37BB5-99BE-4000-A41A-3CE65867DCB0}"/>
              </a:ext>
            </a:extLst>
          </p:cNvPr>
          <p:cNvSpPr>
            <a:spLocks noGrp="1"/>
          </p:cNvSpPr>
          <p:nvPr>
            <p:ph idx="1"/>
          </p:nvPr>
        </p:nvSpPr>
        <p:spPr>
          <a:xfrm>
            <a:off x="347562" y="1224115"/>
            <a:ext cx="8373651" cy="4703507"/>
          </a:xfrm>
        </p:spPr>
        <p:txBody>
          <a:bodyPr/>
          <a:lstStyle/>
          <a:p>
            <a:r>
              <a:rPr lang="en-GB" sz="2800" dirty="0">
                <a:solidFill>
                  <a:srgbClr val="002060"/>
                </a:solidFill>
              </a:rPr>
              <a:t>What is research contribution?</a:t>
            </a:r>
          </a:p>
          <a:p>
            <a:r>
              <a:rPr lang="en-GB" sz="2800" dirty="0">
                <a:solidFill>
                  <a:srgbClr val="002060"/>
                </a:solidFill>
              </a:rPr>
              <a:t>How do you find contributions in a research paper?</a:t>
            </a:r>
          </a:p>
          <a:p>
            <a:r>
              <a:rPr lang="en-GB" sz="2800" dirty="0">
                <a:solidFill>
                  <a:srgbClr val="002060"/>
                </a:solidFill>
              </a:rPr>
              <a:t>How do you find research gaps in a research paper?</a:t>
            </a:r>
          </a:p>
          <a:p>
            <a:r>
              <a:rPr lang="en-GB" sz="2800" dirty="0">
                <a:solidFill>
                  <a:srgbClr val="002060"/>
                </a:solidFill>
              </a:rPr>
              <a:t>What are the types of research contributions?</a:t>
            </a:r>
          </a:p>
          <a:p>
            <a:r>
              <a:rPr lang="en-GB" sz="2800" dirty="0">
                <a:solidFill>
                  <a:srgbClr val="002060"/>
                </a:solidFill>
              </a:rPr>
              <a:t>How to think about research contributions with your research?</a:t>
            </a:r>
          </a:p>
          <a:p>
            <a:r>
              <a:rPr lang="en-GB" sz="2800" dirty="0">
                <a:solidFill>
                  <a:srgbClr val="002060"/>
                </a:solidFill>
              </a:rPr>
              <a:t>How do you know that you have made a substantial contribution with your research?</a:t>
            </a:r>
          </a:p>
          <a:p>
            <a:r>
              <a:rPr lang="en-GB" sz="2800" dirty="0">
                <a:solidFill>
                  <a:srgbClr val="002060"/>
                </a:solidFill>
              </a:rPr>
              <a:t>Where should you write your contribution(s)? </a:t>
            </a:r>
          </a:p>
          <a:p>
            <a:r>
              <a:rPr lang="en-GB" sz="2800" dirty="0">
                <a:solidFill>
                  <a:srgbClr val="002060"/>
                </a:solidFill>
              </a:rPr>
              <a:t>How do you write a contribution?</a:t>
            </a:r>
          </a:p>
          <a:p>
            <a:br>
              <a:rPr lang="en-GB" dirty="0"/>
            </a:br>
            <a:endParaRPr lang="en-GB" dirty="0"/>
          </a:p>
        </p:txBody>
      </p:sp>
    </p:spTree>
    <p:extLst>
      <p:ext uri="{BB962C8B-B14F-4D97-AF65-F5344CB8AC3E}">
        <p14:creationId xmlns:p14="http://schemas.microsoft.com/office/powerpoint/2010/main" val="28995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C2AE-7D31-4C8D-9CD8-D1FEAB42D071}"/>
              </a:ext>
            </a:extLst>
          </p:cNvPr>
          <p:cNvSpPr>
            <a:spLocks noGrp="1"/>
          </p:cNvSpPr>
          <p:nvPr>
            <p:ph type="title"/>
          </p:nvPr>
        </p:nvSpPr>
        <p:spPr>
          <a:xfrm>
            <a:off x="362904" y="560367"/>
            <a:ext cx="8358309" cy="1136672"/>
          </a:xfrm>
        </p:spPr>
        <p:txBody>
          <a:bodyPr/>
          <a:lstStyle/>
          <a:p>
            <a:pPr algn="ctr"/>
            <a:r>
              <a:rPr lang="en-GB" sz="3600" dirty="0">
                <a:solidFill>
                  <a:srgbClr val="002060"/>
                </a:solidFill>
              </a:rPr>
              <a:t>What is research contribution?</a:t>
            </a:r>
            <a:br>
              <a:rPr lang="en-GB" sz="3600" dirty="0">
                <a:solidFill>
                  <a:srgbClr val="002060"/>
                </a:solidFill>
              </a:rPr>
            </a:br>
            <a:endParaRPr lang="en-GB" sz="3600" dirty="0"/>
          </a:p>
        </p:txBody>
      </p:sp>
      <p:sp>
        <p:nvSpPr>
          <p:cNvPr id="3" name="Content Placeholder 2">
            <a:extLst>
              <a:ext uri="{FF2B5EF4-FFF2-40B4-BE49-F238E27FC236}">
                <a16:creationId xmlns:a16="http://schemas.microsoft.com/office/drawing/2014/main" id="{73D32EED-1BFD-4FE3-8066-D98BDB7867D6}"/>
              </a:ext>
            </a:extLst>
          </p:cNvPr>
          <p:cNvSpPr>
            <a:spLocks noGrp="1"/>
          </p:cNvSpPr>
          <p:nvPr>
            <p:ph idx="1"/>
          </p:nvPr>
        </p:nvSpPr>
        <p:spPr>
          <a:xfrm>
            <a:off x="362904" y="1501875"/>
            <a:ext cx="8373651" cy="4425748"/>
          </a:xfrm>
        </p:spPr>
        <p:txBody>
          <a:bodyPr/>
          <a:lstStyle/>
          <a:p>
            <a:r>
              <a:rPr lang="en-GB" sz="2400" dirty="0">
                <a:solidFill>
                  <a:schemeClr val="tx1"/>
                </a:solidFill>
              </a:rPr>
              <a:t>A ''contribution'' adds to the literature through </a:t>
            </a:r>
            <a:r>
              <a:rPr lang="en-GB" sz="2400" b="1" dirty="0">
                <a:solidFill>
                  <a:srgbClr val="FF0000"/>
                </a:solidFill>
              </a:rPr>
              <a:t>filling a research gap</a:t>
            </a:r>
            <a:r>
              <a:rPr lang="en-GB" sz="2400" b="1" dirty="0">
                <a:solidFill>
                  <a:schemeClr val="tx1"/>
                </a:solidFill>
              </a:rPr>
              <a:t>.</a:t>
            </a:r>
          </a:p>
          <a:p>
            <a:endParaRPr lang="en-GB" sz="2400" b="1" dirty="0">
              <a:solidFill>
                <a:schemeClr val="tx1"/>
              </a:solidFill>
            </a:endParaRPr>
          </a:p>
          <a:p>
            <a:r>
              <a:rPr lang="en-GB" sz="2400" dirty="0">
                <a:solidFill>
                  <a:schemeClr val="tx1"/>
                </a:solidFill>
              </a:rPr>
              <a:t>A ''contribution‘’ shows how your study may offer </a:t>
            </a:r>
            <a:r>
              <a:rPr lang="en-GB" sz="2400" b="1" dirty="0">
                <a:solidFill>
                  <a:srgbClr val="FF0000"/>
                </a:solidFill>
              </a:rPr>
              <a:t>new insights </a:t>
            </a:r>
            <a:r>
              <a:rPr lang="en-GB" sz="2400" dirty="0">
                <a:solidFill>
                  <a:schemeClr val="tx1"/>
                </a:solidFill>
              </a:rPr>
              <a:t>that previous studies might have missed.</a:t>
            </a:r>
            <a:endParaRPr lang="en-GB" sz="2400" b="1" dirty="0">
              <a:solidFill>
                <a:schemeClr val="tx1"/>
              </a:solidFill>
            </a:endParaRPr>
          </a:p>
          <a:p>
            <a:endParaRPr lang="en-GB" sz="2400" b="1" dirty="0">
              <a:solidFill>
                <a:schemeClr val="tx1"/>
              </a:solidFill>
            </a:endParaRPr>
          </a:p>
          <a:p>
            <a:r>
              <a:rPr lang="en-GB" sz="2400" dirty="0">
                <a:solidFill>
                  <a:schemeClr val="tx1"/>
                </a:solidFill>
              </a:rPr>
              <a:t>Simply …</a:t>
            </a:r>
            <a:r>
              <a:rPr lang="en-GB" sz="2400" b="1" dirty="0">
                <a:solidFill>
                  <a:schemeClr val="tx1"/>
                </a:solidFill>
              </a:rPr>
              <a:t> </a:t>
            </a:r>
            <a:r>
              <a:rPr lang="en-GB" sz="2400" b="1" dirty="0">
                <a:solidFill>
                  <a:srgbClr val="FF0000"/>
                </a:solidFill>
              </a:rPr>
              <a:t>what is new in your research</a:t>
            </a:r>
            <a:r>
              <a:rPr lang="en-GB" sz="2400" b="1" dirty="0">
                <a:solidFill>
                  <a:schemeClr val="tx1"/>
                </a:solidFill>
              </a:rPr>
              <a:t>? </a:t>
            </a:r>
          </a:p>
          <a:p>
            <a:endParaRPr lang="en-GB" sz="2400" b="1" dirty="0">
              <a:solidFill>
                <a:schemeClr val="tx1"/>
              </a:solidFill>
            </a:endParaRPr>
          </a:p>
          <a:p>
            <a:pPr algn="just"/>
            <a:r>
              <a:rPr lang="en-GB" sz="2400" dirty="0">
                <a:solidFill>
                  <a:schemeClr val="tx1"/>
                </a:solidFill>
              </a:rPr>
              <a:t>Researchers need to identify “</a:t>
            </a:r>
            <a:r>
              <a:rPr lang="en-GB" sz="2400" b="1" dirty="0">
                <a:solidFill>
                  <a:srgbClr val="FF0000"/>
                </a:solidFill>
              </a:rPr>
              <a:t>from which angle their research is contributing to the literature</a:t>
            </a:r>
            <a:r>
              <a:rPr lang="en-GB" sz="2400" dirty="0">
                <a:solidFill>
                  <a:schemeClr val="tx1"/>
                </a:solidFill>
              </a:rPr>
              <a:t>”?</a:t>
            </a:r>
          </a:p>
        </p:txBody>
      </p:sp>
    </p:spTree>
    <p:extLst>
      <p:ext uri="{BB962C8B-B14F-4D97-AF65-F5344CB8AC3E}">
        <p14:creationId xmlns:p14="http://schemas.microsoft.com/office/powerpoint/2010/main" val="4121775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A165-A6DF-42D5-8EDE-9C01FE6F125A}"/>
              </a:ext>
            </a:extLst>
          </p:cNvPr>
          <p:cNvSpPr>
            <a:spLocks noGrp="1"/>
          </p:cNvSpPr>
          <p:nvPr>
            <p:ph type="title"/>
          </p:nvPr>
        </p:nvSpPr>
        <p:spPr>
          <a:xfrm>
            <a:off x="368711" y="309644"/>
            <a:ext cx="8358309" cy="1136672"/>
          </a:xfrm>
        </p:spPr>
        <p:txBody>
          <a:bodyPr/>
          <a:lstStyle/>
          <a:p>
            <a:pPr algn="ctr"/>
            <a:r>
              <a:rPr lang="en-GB" dirty="0">
                <a:solidFill>
                  <a:srgbClr val="002060"/>
                </a:solidFill>
              </a:rPr>
              <a:t>How do you find contributions in a research paper?</a:t>
            </a:r>
            <a:br>
              <a:rPr lang="en-GB" dirty="0">
                <a:solidFill>
                  <a:srgbClr val="002060"/>
                </a:solidFill>
              </a:rPr>
            </a:br>
            <a:endParaRPr lang="en-GB" dirty="0"/>
          </a:p>
        </p:txBody>
      </p:sp>
      <p:sp>
        <p:nvSpPr>
          <p:cNvPr id="3" name="Content Placeholder 2">
            <a:extLst>
              <a:ext uri="{FF2B5EF4-FFF2-40B4-BE49-F238E27FC236}">
                <a16:creationId xmlns:a16="http://schemas.microsoft.com/office/drawing/2014/main" id="{A43068A5-CD16-425E-BCD4-E14E1C9BFA64}"/>
              </a:ext>
            </a:extLst>
          </p:cNvPr>
          <p:cNvSpPr>
            <a:spLocks noGrp="1"/>
          </p:cNvSpPr>
          <p:nvPr>
            <p:ph idx="1"/>
          </p:nvPr>
        </p:nvSpPr>
        <p:spPr/>
        <p:txBody>
          <a:bodyPr/>
          <a:lstStyle/>
          <a:p>
            <a:pPr algn="just"/>
            <a:r>
              <a:rPr lang="en-GB" sz="2400" dirty="0">
                <a:solidFill>
                  <a:srgbClr val="002060"/>
                </a:solidFill>
              </a:rPr>
              <a:t>In most top-ranked journals, you will find the contribution in the introduction of the paper.</a:t>
            </a:r>
          </a:p>
          <a:p>
            <a:pPr algn="just"/>
            <a:endParaRPr lang="en-GB" sz="2400" dirty="0">
              <a:solidFill>
                <a:srgbClr val="002060"/>
              </a:solidFill>
            </a:endParaRPr>
          </a:p>
          <a:p>
            <a:pPr algn="just"/>
            <a:r>
              <a:rPr lang="en-GB" sz="2400" dirty="0">
                <a:solidFill>
                  <a:srgbClr val="002060"/>
                </a:solidFill>
              </a:rPr>
              <a:t>Authors use contribution-related keywords such as “contribute, contributes, contribution, contributions, new evidence, novel, original, first study, new method, ….etc”. </a:t>
            </a:r>
          </a:p>
          <a:p>
            <a:pPr algn="just"/>
            <a:endParaRPr lang="en-GB" sz="2400" dirty="0">
              <a:solidFill>
                <a:srgbClr val="002060"/>
              </a:solidFill>
            </a:endParaRPr>
          </a:p>
          <a:p>
            <a:pPr algn="just"/>
            <a:r>
              <a:rPr lang="en-GB" sz="2400" dirty="0">
                <a:solidFill>
                  <a:srgbClr val="002060"/>
                </a:solidFill>
              </a:rPr>
              <a:t>Consider the contributions of the papers as strengths of the articles when evaluating the literature (e.g. in a critical literature review, you need to evaluate both the strengths and weaknesses of each article). </a:t>
            </a:r>
          </a:p>
        </p:txBody>
      </p:sp>
    </p:spTree>
    <p:extLst>
      <p:ext uri="{BB962C8B-B14F-4D97-AF65-F5344CB8AC3E}">
        <p14:creationId xmlns:p14="http://schemas.microsoft.com/office/powerpoint/2010/main" val="3361856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ACED-AA56-4F7F-84A7-A90ED63BB067}"/>
              </a:ext>
            </a:extLst>
          </p:cNvPr>
          <p:cNvSpPr>
            <a:spLocks noGrp="1"/>
          </p:cNvSpPr>
          <p:nvPr>
            <p:ph type="title"/>
          </p:nvPr>
        </p:nvSpPr>
        <p:spPr/>
        <p:txBody>
          <a:bodyPr/>
          <a:lstStyle/>
          <a:p>
            <a:pPr algn="ctr"/>
            <a:r>
              <a:rPr lang="en-GB" dirty="0">
                <a:solidFill>
                  <a:srgbClr val="002060"/>
                </a:solidFill>
              </a:rPr>
              <a:t>What are the types of research contributions?</a:t>
            </a:r>
          </a:p>
        </p:txBody>
      </p:sp>
      <p:sp>
        <p:nvSpPr>
          <p:cNvPr id="3" name="Content Placeholder 2">
            <a:extLst>
              <a:ext uri="{FF2B5EF4-FFF2-40B4-BE49-F238E27FC236}">
                <a16:creationId xmlns:a16="http://schemas.microsoft.com/office/drawing/2014/main" id="{1DE75F9D-DCE1-4F90-81A8-C0953863EF29}"/>
              </a:ext>
            </a:extLst>
          </p:cNvPr>
          <p:cNvSpPr>
            <a:spLocks noGrp="1"/>
          </p:cNvSpPr>
          <p:nvPr>
            <p:ph idx="1"/>
          </p:nvPr>
        </p:nvSpPr>
        <p:spPr/>
        <p:txBody>
          <a:bodyPr/>
          <a:lstStyle/>
          <a:p>
            <a:pPr>
              <a:buFontTx/>
              <a:buChar char="-"/>
              <a:defRPr/>
            </a:pPr>
            <a:r>
              <a:rPr lang="en-US" sz="2800" b="1" dirty="0">
                <a:solidFill>
                  <a:srgbClr val="FF0000"/>
                </a:solidFill>
                <a:cs typeface="Arial" panose="020B0604020202020204" pitchFamily="34" charset="0"/>
              </a:rPr>
              <a:t>To knowledge</a:t>
            </a:r>
            <a:r>
              <a:rPr lang="en-US" sz="2800" b="1" dirty="0">
                <a:solidFill>
                  <a:srgbClr val="002060"/>
                </a:solidFill>
                <a:cs typeface="Arial" panose="020B0604020202020204" pitchFamily="34" charset="0"/>
              </a:rPr>
              <a:t>: </a:t>
            </a:r>
            <a:r>
              <a:rPr lang="en-US" sz="2800" dirty="0">
                <a:solidFill>
                  <a:srgbClr val="002060"/>
                </a:solidFill>
                <a:cs typeface="Arial" panose="020B0604020202020204" pitchFamily="34" charset="0"/>
              </a:rPr>
              <a:t>This could be the first article to examine ……..</a:t>
            </a:r>
          </a:p>
          <a:p>
            <a:pPr>
              <a:buFontTx/>
              <a:buChar char="-"/>
              <a:defRPr/>
            </a:pPr>
            <a:r>
              <a:rPr lang="en-US" sz="2800" b="1" dirty="0">
                <a:solidFill>
                  <a:srgbClr val="FF0000"/>
                </a:solidFill>
                <a:cs typeface="Arial" panose="020B0604020202020204" pitchFamily="34" charset="0"/>
              </a:rPr>
              <a:t>To theory</a:t>
            </a:r>
            <a:r>
              <a:rPr lang="en-US" sz="2800" b="1" dirty="0">
                <a:solidFill>
                  <a:srgbClr val="002060"/>
                </a:solidFill>
                <a:cs typeface="Arial" panose="020B0604020202020204" pitchFamily="34" charset="0"/>
              </a:rPr>
              <a:t>: </a:t>
            </a:r>
            <a:r>
              <a:rPr lang="en-US" sz="2800" dirty="0">
                <a:solidFill>
                  <a:srgbClr val="002060"/>
                </a:solidFill>
                <a:cs typeface="Arial" panose="020B0604020202020204" pitchFamily="34" charset="0"/>
              </a:rPr>
              <a:t>This research introduces a new theory to the field or it tests if ….. theory is applicable to …………context.</a:t>
            </a:r>
          </a:p>
          <a:p>
            <a:pPr>
              <a:buFontTx/>
              <a:buChar char="-"/>
              <a:defRPr/>
            </a:pPr>
            <a:r>
              <a:rPr lang="en-US" sz="2800" b="1" dirty="0">
                <a:solidFill>
                  <a:srgbClr val="FF0000"/>
                </a:solidFill>
                <a:cs typeface="Arial" panose="020B0604020202020204" pitchFamily="34" charset="0"/>
              </a:rPr>
              <a:t>To methodology</a:t>
            </a:r>
            <a:r>
              <a:rPr lang="en-US" sz="2800" b="1" dirty="0">
                <a:solidFill>
                  <a:srgbClr val="002060"/>
                </a:solidFill>
                <a:cs typeface="Arial" panose="020B0604020202020204" pitchFamily="34" charset="0"/>
              </a:rPr>
              <a:t>: </a:t>
            </a:r>
            <a:r>
              <a:rPr lang="en-US" sz="2800" dirty="0">
                <a:solidFill>
                  <a:srgbClr val="002060"/>
                </a:solidFill>
                <a:cs typeface="Arial" panose="020B0604020202020204" pitchFamily="34" charset="0"/>
              </a:rPr>
              <a:t>The paper aims to introduce a new measure for …. </a:t>
            </a:r>
            <a:endParaRPr lang="en-GB" sz="2800" dirty="0">
              <a:solidFill>
                <a:srgbClr val="002060"/>
              </a:solidFill>
              <a:cs typeface="Arial" panose="020B0604020202020204" pitchFamily="34" charset="0"/>
            </a:endParaRPr>
          </a:p>
          <a:p>
            <a:r>
              <a:rPr lang="en-GB" sz="2800" b="1" dirty="0">
                <a:solidFill>
                  <a:srgbClr val="FF0000"/>
                </a:solidFill>
                <a:cs typeface="Arial" panose="020B0604020202020204" pitchFamily="34" charset="0"/>
              </a:rPr>
              <a:t>To Practice</a:t>
            </a:r>
            <a:r>
              <a:rPr lang="en-GB" sz="2800" dirty="0">
                <a:solidFill>
                  <a:srgbClr val="002060"/>
                </a:solidFill>
                <a:cs typeface="Arial" panose="020B0604020202020204" pitchFamily="34" charset="0"/>
              </a:rPr>
              <a:t>: The paper aims to introduce a practical solution to problem in practice.</a:t>
            </a:r>
          </a:p>
          <a:p>
            <a:endParaRPr lang="en-GB" dirty="0"/>
          </a:p>
        </p:txBody>
      </p:sp>
    </p:spTree>
    <p:extLst>
      <p:ext uri="{BB962C8B-B14F-4D97-AF65-F5344CB8AC3E}">
        <p14:creationId xmlns:p14="http://schemas.microsoft.com/office/powerpoint/2010/main" val="863568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3DB1-3B13-4332-A497-1E3BAB331502}"/>
              </a:ext>
            </a:extLst>
          </p:cNvPr>
          <p:cNvSpPr>
            <a:spLocks noGrp="1"/>
          </p:cNvSpPr>
          <p:nvPr>
            <p:ph type="title"/>
          </p:nvPr>
        </p:nvSpPr>
        <p:spPr/>
        <p:txBody>
          <a:bodyPr/>
          <a:lstStyle/>
          <a:p>
            <a:pPr algn="ctr"/>
            <a:r>
              <a:rPr lang="en-GB" dirty="0">
                <a:solidFill>
                  <a:srgbClr val="002060"/>
                </a:solidFill>
              </a:rPr>
              <a:t>How to think about research contributions with your research?</a:t>
            </a:r>
            <a:br>
              <a:rPr lang="en-GB" dirty="0">
                <a:solidFill>
                  <a:srgbClr val="002060"/>
                </a:solidFill>
              </a:rPr>
            </a:br>
            <a:endParaRPr lang="en-GB" dirty="0"/>
          </a:p>
        </p:txBody>
      </p:sp>
      <p:sp>
        <p:nvSpPr>
          <p:cNvPr id="3" name="Content Placeholder 2">
            <a:extLst>
              <a:ext uri="{FF2B5EF4-FFF2-40B4-BE49-F238E27FC236}">
                <a16:creationId xmlns:a16="http://schemas.microsoft.com/office/drawing/2014/main" id="{3DC0543F-1BDD-4C5A-A1E8-50C20CB6797B}"/>
              </a:ext>
            </a:extLst>
          </p:cNvPr>
          <p:cNvSpPr>
            <a:spLocks noGrp="1"/>
          </p:cNvSpPr>
          <p:nvPr>
            <p:ph idx="1"/>
          </p:nvPr>
        </p:nvSpPr>
        <p:spPr/>
        <p:txBody>
          <a:bodyPr/>
          <a:lstStyle/>
          <a:p>
            <a:pPr marL="0" indent="0" algn="ctr">
              <a:buNone/>
            </a:pPr>
            <a:r>
              <a:rPr lang="en-GB" sz="2800" b="1" dirty="0">
                <a:solidFill>
                  <a:srgbClr val="FF0000"/>
                </a:solidFill>
              </a:rPr>
              <a:t>You need to evaluate your research:</a:t>
            </a:r>
          </a:p>
          <a:p>
            <a:r>
              <a:rPr lang="en-GB" sz="2200" dirty="0"/>
              <a:t>Identify what is </a:t>
            </a:r>
            <a:r>
              <a:rPr lang="en-GB" sz="2200" b="1" dirty="0">
                <a:solidFill>
                  <a:srgbClr val="FF0000"/>
                </a:solidFill>
              </a:rPr>
              <a:t>new</a:t>
            </a:r>
            <a:r>
              <a:rPr lang="en-GB" sz="2200" dirty="0"/>
              <a:t> in your research idea, objectives, questions</a:t>
            </a:r>
          </a:p>
          <a:p>
            <a:pPr>
              <a:buFontTx/>
              <a:buChar char="-"/>
            </a:pPr>
            <a:r>
              <a:rPr lang="en-GB" sz="2200" dirty="0"/>
              <a:t>Identify which </a:t>
            </a:r>
            <a:r>
              <a:rPr lang="en-GB" sz="2200" b="1" dirty="0">
                <a:solidFill>
                  <a:srgbClr val="FF0000"/>
                </a:solidFill>
              </a:rPr>
              <a:t>research gaps your have filled</a:t>
            </a:r>
          </a:p>
          <a:p>
            <a:pPr>
              <a:buFontTx/>
              <a:buChar char="-"/>
            </a:pPr>
            <a:r>
              <a:rPr lang="en-GB" sz="2200" dirty="0"/>
              <a:t>Identify the </a:t>
            </a:r>
            <a:r>
              <a:rPr lang="en-GB" sz="2200" b="1" dirty="0">
                <a:solidFill>
                  <a:srgbClr val="FF0000"/>
                </a:solidFill>
              </a:rPr>
              <a:t>uniqueness</a:t>
            </a:r>
            <a:r>
              <a:rPr lang="en-GB" sz="2200" dirty="0"/>
              <a:t> of your research context</a:t>
            </a:r>
          </a:p>
          <a:p>
            <a:pPr>
              <a:buFontTx/>
              <a:buChar char="-"/>
            </a:pPr>
            <a:r>
              <a:rPr lang="en-GB" sz="2200" dirty="0"/>
              <a:t>Identify the </a:t>
            </a:r>
            <a:r>
              <a:rPr lang="en-GB" sz="2200" b="1" dirty="0">
                <a:solidFill>
                  <a:srgbClr val="FF0000"/>
                </a:solidFill>
              </a:rPr>
              <a:t>novelty</a:t>
            </a:r>
            <a:r>
              <a:rPr lang="en-GB" sz="2200" dirty="0"/>
              <a:t> of your data, sample period, variables definitions and measurements</a:t>
            </a:r>
          </a:p>
          <a:p>
            <a:pPr>
              <a:buFontTx/>
              <a:buChar char="-"/>
            </a:pPr>
            <a:r>
              <a:rPr lang="en-GB" sz="2200" dirty="0"/>
              <a:t>Identify the </a:t>
            </a:r>
            <a:r>
              <a:rPr lang="en-GB" sz="2200" b="1" dirty="0">
                <a:solidFill>
                  <a:srgbClr val="FF0000"/>
                </a:solidFill>
              </a:rPr>
              <a:t>novelty </a:t>
            </a:r>
            <a:r>
              <a:rPr lang="en-GB" sz="2200" dirty="0"/>
              <a:t>of your research method </a:t>
            </a:r>
          </a:p>
          <a:p>
            <a:pPr>
              <a:buFontTx/>
              <a:buChar char="-"/>
            </a:pPr>
            <a:r>
              <a:rPr lang="en-GB" sz="2200" dirty="0"/>
              <a:t>Identify the </a:t>
            </a:r>
            <a:r>
              <a:rPr lang="en-GB" sz="2200" b="1" dirty="0">
                <a:solidFill>
                  <a:srgbClr val="FF0000"/>
                </a:solidFill>
              </a:rPr>
              <a:t>novel </a:t>
            </a:r>
            <a:r>
              <a:rPr lang="en-GB" sz="2200" dirty="0"/>
              <a:t>findings and insights vis-à-vis the existing literature</a:t>
            </a:r>
          </a:p>
          <a:p>
            <a:pPr>
              <a:buFontTx/>
              <a:buChar char="-"/>
            </a:pPr>
            <a:r>
              <a:rPr lang="en-GB" sz="2200" dirty="0"/>
              <a:t>highlight the research </a:t>
            </a:r>
            <a:r>
              <a:rPr lang="en-GB" sz="2200" b="1" dirty="0">
                <a:solidFill>
                  <a:srgbClr val="FF0000"/>
                </a:solidFill>
              </a:rPr>
              <a:t>impact</a:t>
            </a:r>
            <a:r>
              <a:rPr lang="en-GB" sz="2200" dirty="0"/>
              <a:t> (economic, academic/research and policy</a:t>
            </a:r>
            <a:r>
              <a:rPr lang="en-GB" sz="2200" b="1" dirty="0">
                <a:solidFill>
                  <a:srgbClr val="FF0000"/>
                </a:solidFill>
              </a:rPr>
              <a:t> implications </a:t>
            </a:r>
            <a:r>
              <a:rPr lang="en-GB" sz="2200" dirty="0"/>
              <a:t>of your findings)</a:t>
            </a:r>
          </a:p>
          <a:p>
            <a:pPr>
              <a:buFontTx/>
              <a:buChar char="-"/>
            </a:pPr>
            <a:endParaRPr lang="en-GB" dirty="0"/>
          </a:p>
        </p:txBody>
      </p:sp>
    </p:spTree>
    <p:extLst>
      <p:ext uri="{BB962C8B-B14F-4D97-AF65-F5344CB8AC3E}">
        <p14:creationId xmlns:p14="http://schemas.microsoft.com/office/powerpoint/2010/main" val="3801991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B891-AB98-44C3-83F9-23D80D3EA9FA}"/>
              </a:ext>
            </a:extLst>
          </p:cNvPr>
          <p:cNvSpPr>
            <a:spLocks noGrp="1"/>
          </p:cNvSpPr>
          <p:nvPr>
            <p:ph type="title"/>
          </p:nvPr>
        </p:nvSpPr>
        <p:spPr>
          <a:xfrm>
            <a:off x="416980" y="220180"/>
            <a:ext cx="8358309" cy="797459"/>
          </a:xfrm>
        </p:spPr>
        <p:txBody>
          <a:bodyPr/>
          <a:lstStyle/>
          <a:p>
            <a:pPr algn="ctr"/>
            <a:r>
              <a:rPr lang="en-GB" sz="3600" dirty="0">
                <a:solidFill>
                  <a:srgbClr val="002060"/>
                </a:solidFill>
              </a:rPr>
              <a:t>Where do you write a contribution?</a:t>
            </a:r>
            <a:br>
              <a:rPr lang="en-GB" sz="3600" dirty="0"/>
            </a:br>
            <a:br>
              <a:rPr lang="en-GB" sz="3600" dirty="0"/>
            </a:br>
            <a:endParaRPr lang="en-GB" sz="3600" dirty="0"/>
          </a:p>
        </p:txBody>
      </p:sp>
      <p:sp>
        <p:nvSpPr>
          <p:cNvPr id="3" name="Content Placeholder 2">
            <a:extLst>
              <a:ext uri="{FF2B5EF4-FFF2-40B4-BE49-F238E27FC236}">
                <a16:creationId xmlns:a16="http://schemas.microsoft.com/office/drawing/2014/main" id="{33AF4638-66BE-4E11-8C6F-6059A4108B84}"/>
              </a:ext>
            </a:extLst>
          </p:cNvPr>
          <p:cNvSpPr>
            <a:spLocks noGrp="1"/>
          </p:cNvSpPr>
          <p:nvPr>
            <p:ph idx="1"/>
          </p:nvPr>
        </p:nvSpPr>
        <p:spPr>
          <a:xfrm>
            <a:off x="353369" y="1017639"/>
            <a:ext cx="8373651" cy="4777249"/>
          </a:xfrm>
        </p:spPr>
        <p:txBody>
          <a:bodyPr/>
          <a:lstStyle/>
          <a:p>
            <a:pPr algn="just"/>
            <a:r>
              <a:rPr lang="en-GB" dirty="0"/>
              <a:t>Choose a title that reflects the contribution of your work.</a:t>
            </a:r>
          </a:p>
          <a:p>
            <a:pPr algn="just"/>
            <a:r>
              <a:rPr lang="en-GB" dirty="0"/>
              <a:t>Show the contribution in the abstract.</a:t>
            </a:r>
          </a:p>
          <a:p>
            <a:pPr algn="just"/>
            <a:r>
              <a:rPr lang="en-GB" dirty="0"/>
              <a:t>Briefly and clearly discuss the contribution in the introduction. For example, you can say: “</a:t>
            </a:r>
            <a:r>
              <a:rPr lang="en-GB" dirty="0">
                <a:solidFill>
                  <a:srgbClr val="FF0000"/>
                </a:solidFill>
              </a:rPr>
              <a:t>Consequently, the current paper seeks to make the following contributions to the existing literature. First,…, Second,…., Third, …, Fourth,… and so on</a:t>
            </a:r>
            <a:r>
              <a:rPr lang="en-GB" dirty="0"/>
              <a:t>”.</a:t>
            </a:r>
          </a:p>
          <a:p>
            <a:pPr algn="just"/>
            <a:r>
              <a:rPr lang="en-GB" dirty="0"/>
              <a:t>In the literature review section – you will need to identify research gaps and highlights the contribution of your work.</a:t>
            </a:r>
          </a:p>
          <a:p>
            <a:pPr algn="just"/>
            <a:r>
              <a:rPr lang="en-GB" dirty="0"/>
              <a:t>In the theoretical/conceptual framework – you will need to highlight your contributions (if any).</a:t>
            </a:r>
          </a:p>
          <a:p>
            <a:pPr algn="just"/>
            <a:r>
              <a:rPr lang="en-GB" dirty="0"/>
              <a:t>In the methodology section – you will need to highlight the contributions (if any) related to the context, the sample period, the data, the sample size, the variable definitions and measurement, the method used…etc.</a:t>
            </a:r>
          </a:p>
          <a:p>
            <a:pPr algn="just"/>
            <a:r>
              <a:rPr lang="en-GB" dirty="0"/>
              <a:t>In the discussion of your findings, you will need to highlight the incremental contributions of your research and its impact. </a:t>
            </a:r>
          </a:p>
        </p:txBody>
      </p:sp>
    </p:spTree>
    <p:extLst>
      <p:ext uri="{BB962C8B-B14F-4D97-AF65-F5344CB8AC3E}">
        <p14:creationId xmlns:p14="http://schemas.microsoft.com/office/powerpoint/2010/main" val="1593530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F403-7374-4AB2-A8B1-0A0C88069D28}"/>
              </a:ext>
            </a:extLst>
          </p:cNvPr>
          <p:cNvSpPr>
            <a:spLocks noGrp="1"/>
          </p:cNvSpPr>
          <p:nvPr>
            <p:ph type="title"/>
          </p:nvPr>
        </p:nvSpPr>
        <p:spPr/>
        <p:txBody>
          <a:bodyPr/>
          <a:lstStyle/>
          <a:p>
            <a:pPr algn="ctr"/>
            <a:r>
              <a:rPr lang="en-GB" sz="3600" dirty="0">
                <a:solidFill>
                  <a:srgbClr val="002060"/>
                </a:solidFill>
              </a:rPr>
              <a:t>How do you write a contribution?</a:t>
            </a:r>
            <a:endParaRPr lang="en-GB" sz="3600" dirty="0"/>
          </a:p>
        </p:txBody>
      </p:sp>
      <p:sp>
        <p:nvSpPr>
          <p:cNvPr id="3" name="Content Placeholder 2">
            <a:extLst>
              <a:ext uri="{FF2B5EF4-FFF2-40B4-BE49-F238E27FC236}">
                <a16:creationId xmlns:a16="http://schemas.microsoft.com/office/drawing/2014/main" id="{55E692D3-73E8-4615-AE14-9EF05AEE698E}"/>
              </a:ext>
            </a:extLst>
          </p:cNvPr>
          <p:cNvSpPr>
            <a:spLocks noGrp="1"/>
          </p:cNvSpPr>
          <p:nvPr>
            <p:ph idx="1"/>
          </p:nvPr>
        </p:nvSpPr>
        <p:spPr>
          <a:xfrm>
            <a:off x="368711" y="1283110"/>
            <a:ext cx="8373651" cy="4850991"/>
          </a:xfrm>
        </p:spPr>
        <p:txBody>
          <a:bodyPr/>
          <a:lstStyle/>
          <a:p>
            <a:r>
              <a:rPr lang="en-GB" dirty="0"/>
              <a:t>The (primary) </a:t>
            </a:r>
            <a:r>
              <a:rPr lang="en-GB" b="1" dirty="0">
                <a:solidFill>
                  <a:srgbClr val="FF0000"/>
                </a:solidFill>
              </a:rPr>
              <a:t>aim</a:t>
            </a:r>
            <a:r>
              <a:rPr lang="en-GB" dirty="0"/>
              <a:t> of this paper is to </a:t>
            </a:r>
            <a:r>
              <a:rPr lang="en-GB" b="1" dirty="0">
                <a:solidFill>
                  <a:srgbClr val="FF0000"/>
                </a:solidFill>
              </a:rPr>
              <a:t>contribute</a:t>
            </a:r>
            <a:r>
              <a:rPr lang="en-GB" dirty="0"/>
              <a:t> to the understanding of …</a:t>
            </a:r>
          </a:p>
          <a:p>
            <a:r>
              <a:rPr lang="en-GB" dirty="0"/>
              <a:t>This study </a:t>
            </a:r>
            <a:r>
              <a:rPr lang="en-GB" b="1" dirty="0">
                <a:solidFill>
                  <a:srgbClr val="FF0000"/>
                </a:solidFill>
              </a:rPr>
              <a:t>aims</a:t>
            </a:r>
            <a:r>
              <a:rPr lang="en-GB" dirty="0"/>
              <a:t> to </a:t>
            </a:r>
            <a:r>
              <a:rPr lang="en-GB" b="1" dirty="0">
                <a:solidFill>
                  <a:srgbClr val="FF0000"/>
                </a:solidFill>
              </a:rPr>
              <a:t>contribute to </a:t>
            </a:r>
            <a:r>
              <a:rPr lang="en-GB" dirty="0"/>
              <a:t>this growing area of research by exploring</a:t>
            </a:r>
          </a:p>
          <a:p>
            <a:r>
              <a:rPr lang="en-GB" dirty="0"/>
              <a:t>The </a:t>
            </a:r>
            <a:r>
              <a:rPr lang="en-GB" b="1" dirty="0">
                <a:solidFill>
                  <a:srgbClr val="FF0000"/>
                </a:solidFill>
              </a:rPr>
              <a:t>findings</a:t>
            </a:r>
            <a:r>
              <a:rPr lang="en-GB" dirty="0"/>
              <a:t> should make an </a:t>
            </a:r>
            <a:r>
              <a:rPr lang="en-GB" b="1" dirty="0">
                <a:solidFill>
                  <a:srgbClr val="FF0000"/>
                </a:solidFill>
              </a:rPr>
              <a:t>important contribution </a:t>
            </a:r>
            <a:r>
              <a:rPr lang="en-GB" dirty="0"/>
              <a:t>to the field of 	</a:t>
            </a:r>
          </a:p>
          <a:p>
            <a:r>
              <a:rPr lang="en-GB" dirty="0"/>
              <a:t>It is hoped that this research </a:t>
            </a:r>
            <a:r>
              <a:rPr lang="en-GB" b="1" dirty="0">
                <a:solidFill>
                  <a:srgbClr val="FF0000"/>
                </a:solidFill>
              </a:rPr>
              <a:t>will contribute to </a:t>
            </a:r>
            <a:r>
              <a:rPr lang="en-GB" dirty="0"/>
              <a:t>a deeper understanding of …</a:t>
            </a:r>
          </a:p>
          <a:p>
            <a:r>
              <a:rPr lang="en-GB" dirty="0"/>
              <a:t>Therefore, this study makes </a:t>
            </a:r>
            <a:r>
              <a:rPr lang="en-GB" b="1" dirty="0">
                <a:solidFill>
                  <a:srgbClr val="FF0000"/>
                </a:solidFill>
              </a:rPr>
              <a:t>a major contribution to research </a:t>
            </a:r>
            <a:r>
              <a:rPr lang="en-GB" dirty="0"/>
              <a:t>on X by demonstrating…</a:t>
            </a:r>
          </a:p>
          <a:p>
            <a:r>
              <a:rPr lang="en-GB" dirty="0"/>
              <a:t>There are </a:t>
            </a:r>
            <a:r>
              <a:rPr lang="en-GB" dirty="0">
                <a:solidFill>
                  <a:srgbClr val="FF0000"/>
                </a:solidFill>
              </a:rPr>
              <a:t>several important areas where this study makes an original contribution to </a:t>
            </a:r>
            <a:r>
              <a:rPr lang="en-GB" dirty="0"/>
              <a:t>...</a:t>
            </a:r>
          </a:p>
          <a:p>
            <a:r>
              <a:rPr lang="en-GB" dirty="0"/>
              <a:t>This work </a:t>
            </a:r>
            <a:r>
              <a:rPr lang="en-GB" b="1" dirty="0">
                <a:solidFill>
                  <a:srgbClr val="FF0000"/>
                </a:solidFill>
              </a:rPr>
              <a:t>contributes to existing knowledge </a:t>
            </a:r>
            <a:r>
              <a:rPr lang="en-GB" dirty="0"/>
              <a:t>of X by providing ...</a:t>
            </a:r>
          </a:p>
          <a:p>
            <a:r>
              <a:rPr lang="en-GB" dirty="0"/>
              <a:t>The findings from this study </a:t>
            </a:r>
            <a:r>
              <a:rPr lang="en-GB" b="1" dirty="0">
                <a:solidFill>
                  <a:srgbClr val="FF0000"/>
                </a:solidFill>
              </a:rPr>
              <a:t>make several contributions to the current literature</a:t>
            </a:r>
            <a:r>
              <a:rPr lang="en-GB" dirty="0"/>
              <a:t>. First,… </a:t>
            </a:r>
          </a:p>
          <a:p>
            <a:r>
              <a:rPr lang="en-GB" dirty="0"/>
              <a:t>These </a:t>
            </a:r>
            <a:r>
              <a:rPr lang="en-GB" b="1" dirty="0">
                <a:solidFill>
                  <a:srgbClr val="FF0000"/>
                </a:solidFill>
              </a:rPr>
              <a:t>findings contribute in several ways to our understanding </a:t>
            </a:r>
            <a:r>
              <a:rPr lang="en-GB" dirty="0"/>
              <a:t>of X and provide a basis for …</a:t>
            </a:r>
          </a:p>
          <a:p>
            <a:pPr marL="0" indent="0" algn="r">
              <a:buNone/>
            </a:pPr>
            <a:r>
              <a:rPr lang="en-GB" dirty="0"/>
              <a:t>Morley (2021)</a:t>
            </a:r>
          </a:p>
        </p:txBody>
      </p:sp>
    </p:spTree>
    <p:extLst>
      <p:ext uri="{BB962C8B-B14F-4D97-AF65-F5344CB8AC3E}">
        <p14:creationId xmlns:p14="http://schemas.microsoft.com/office/powerpoint/2010/main" val="160536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38" y="231576"/>
            <a:ext cx="8358309" cy="945035"/>
          </a:xfrm>
        </p:spPr>
        <p:txBody>
          <a:bodyPr/>
          <a:lstStyle/>
          <a:p>
            <a:pPr algn="ctr"/>
            <a:r>
              <a:rPr lang="en-GB" sz="3200" b="1" dirty="0">
                <a:solidFill>
                  <a:srgbClr val="002060"/>
                </a:solidFill>
                <a:ea typeface="Calibri" panose="020F0502020204030204" pitchFamily="34" charset="0"/>
                <a:cs typeface="Arial" panose="020B0604020202020204" pitchFamily="34" charset="0"/>
              </a:rPr>
              <a:t>Financial Accounting Journals</a:t>
            </a:r>
            <a:endParaRPr lang="en-GB" sz="3200" dirty="0"/>
          </a:p>
        </p:txBody>
      </p:sp>
      <p:pic>
        <p:nvPicPr>
          <p:cNvPr id="4" name="Content Placeholder 2" descr="C:\Users\khussainey\Desktop\J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41507" y="1201749"/>
            <a:ext cx="1689129" cy="1494351"/>
          </a:xfrm>
          <a:noFill/>
          <a:extLst>
            <a:ext uri="{909E8E84-426E-40DD-AFC4-6F175D3DCCD1}">
              <a14:hiddenFill xmlns:a14="http://schemas.microsoft.com/office/drawing/2010/main">
                <a:solidFill>
                  <a:srgbClr val="FFFFFF"/>
                </a:solidFill>
              </a14:hiddenFill>
            </a:ext>
          </a:extLst>
        </p:spPr>
      </p:pic>
      <p:pic>
        <p:nvPicPr>
          <p:cNvPr id="5" name="Picture 4" descr="C:\Users\khussainey\Desktop\J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060" y="1183804"/>
            <a:ext cx="1239038" cy="148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khussainey\Desktop\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55" y="1176612"/>
            <a:ext cx="1356711" cy="149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khussainey\Desktop\R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786" y="1244705"/>
            <a:ext cx="982663" cy="144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khussainey\Desktop\C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9652" y="1221225"/>
            <a:ext cx="11414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Users\khussainey\Desktop\ABACU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17" y="1176612"/>
            <a:ext cx="1413540" cy="154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C:\Users\khussainey\Desktop\AB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250" y="2958497"/>
            <a:ext cx="14398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Users\khussainey\Desktop\A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9242" y="2831743"/>
            <a:ext cx="1453987" cy="152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Users\khussainey\Desktop\EA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0359" y="2958497"/>
            <a:ext cx="1670701" cy="154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C:\Users\khussainey\Desktop\BA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2992" y="2958497"/>
            <a:ext cx="1798903" cy="154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C:\Users\khussainey\Desktop\JAPP.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136" y="4846193"/>
            <a:ext cx="1441000" cy="157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Users\khussainey\Desktop\IJ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76" y="4783257"/>
            <a:ext cx="1753901" cy="12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C:\Users\khussainey\Desktop\AH.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0958" y="4594197"/>
            <a:ext cx="1549401" cy="154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C:\Users\khussainey\Desktop\JAAF.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40913" y="5013523"/>
            <a:ext cx="14783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descr="C:\Users\khussainey\Desktop\JAL.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69945" y="5013523"/>
            <a:ext cx="130112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Users\khussainey\Desktop\JBFA.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00991" y="2958497"/>
            <a:ext cx="1772708" cy="154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459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40-5FED-41B8-8632-C819637D35DA}"/>
              </a:ext>
            </a:extLst>
          </p:cNvPr>
          <p:cNvSpPr>
            <a:spLocks noGrp="1"/>
          </p:cNvSpPr>
          <p:nvPr>
            <p:ph type="title"/>
          </p:nvPr>
        </p:nvSpPr>
        <p:spPr>
          <a:xfrm>
            <a:off x="251318" y="163331"/>
            <a:ext cx="8358309" cy="603585"/>
          </a:xfrm>
        </p:spPr>
        <p:txBody>
          <a:bodyPr/>
          <a:lstStyle/>
          <a:p>
            <a:pPr algn="ctr"/>
            <a:r>
              <a:rPr lang="en-GB" sz="2000" dirty="0">
                <a:solidFill>
                  <a:srgbClr val="FF0000"/>
                </a:solidFill>
              </a:rPr>
              <a:t>Tips for Hypotheses Development: </a:t>
            </a:r>
            <a:r>
              <a:rPr lang="en-GB" sz="2000" dirty="0"/>
              <a:t>By reviewing the literature, you will be able to</a:t>
            </a:r>
          </a:p>
        </p:txBody>
      </p:sp>
      <p:graphicFrame>
        <p:nvGraphicFramePr>
          <p:cNvPr id="4" name="Content Placeholder 3">
            <a:extLst>
              <a:ext uri="{FF2B5EF4-FFF2-40B4-BE49-F238E27FC236}">
                <a16:creationId xmlns:a16="http://schemas.microsoft.com/office/drawing/2014/main" id="{06CB742E-90C7-4E07-96F1-5F7DE7900D2A}"/>
              </a:ext>
            </a:extLst>
          </p:cNvPr>
          <p:cNvGraphicFramePr>
            <a:graphicFrameLocks noGrp="1"/>
          </p:cNvGraphicFramePr>
          <p:nvPr>
            <p:ph idx="1"/>
            <p:extLst>
              <p:ext uri="{D42A27DB-BD31-4B8C-83A1-F6EECF244321}">
                <p14:modId xmlns:p14="http://schemas.microsoft.com/office/powerpoint/2010/main" val="263091181"/>
              </p:ext>
            </p:extLst>
          </p:nvPr>
        </p:nvGraphicFramePr>
        <p:xfrm>
          <a:off x="101913" y="1076632"/>
          <a:ext cx="8657118" cy="5265174"/>
        </p:xfrm>
        <a:graphic>
          <a:graphicData uri="http://schemas.openxmlformats.org/drawingml/2006/table">
            <a:tbl>
              <a:tblPr firstRow="1" bandRow="1">
                <a:tableStyleId>{5C22544A-7EE6-4342-B048-85BDC9FD1C3A}</a:tableStyleId>
              </a:tblPr>
              <a:tblGrid>
                <a:gridCol w="8657118">
                  <a:extLst>
                    <a:ext uri="{9D8B030D-6E8A-4147-A177-3AD203B41FA5}">
                      <a16:colId xmlns:a16="http://schemas.microsoft.com/office/drawing/2014/main" val="247440912"/>
                    </a:ext>
                  </a:extLst>
                </a:gridCol>
              </a:tblGrid>
              <a:tr h="497854">
                <a:tc>
                  <a:txBody>
                    <a:bodyPr/>
                    <a:lstStyle/>
                    <a:p>
                      <a:r>
                        <a:rPr lang="en-GB" dirty="0"/>
                        <a:t>- Identify research gap</a:t>
                      </a:r>
                      <a:endParaRPr lang="en-GB" dirty="0">
                        <a:highlight>
                          <a:srgbClr val="FF0000"/>
                        </a:highlight>
                      </a:endParaRPr>
                    </a:p>
                  </a:txBody>
                  <a:tcPr/>
                </a:tc>
                <a:extLst>
                  <a:ext uri="{0D108BD9-81ED-4DB2-BD59-A6C34878D82A}">
                    <a16:rowId xmlns:a16="http://schemas.microsoft.com/office/drawing/2014/main" val="1399120256"/>
                  </a:ext>
                </a:extLst>
              </a:tr>
              <a:tr h="467680">
                <a:tc>
                  <a:txBody>
                    <a:bodyPr/>
                    <a:lstStyle/>
                    <a:p>
                      <a:r>
                        <a:rPr lang="en-GB" dirty="0"/>
                        <a:t>- Identify the contribution(s) of the study</a:t>
                      </a:r>
                    </a:p>
                  </a:txBody>
                  <a:tcPr/>
                </a:tc>
                <a:extLst>
                  <a:ext uri="{0D108BD9-81ED-4DB2-BD59-A6C34878D82A}">
                    <a16:rowId xmlns:a16="http://schemas.microsoft.com/office/drawing/2014/main" val="1964691892"/>
                  </a:ext>
                </a:extLst>
              </a:tr>
              <a:tr h="452594">
                <a:tc>
                  <a:txBody>
                    <a:bodyPr/>
                    <a:lstStyle/>
                    <a:p>
                      <a:r>
                        <a:rPr lang="en-GB" dirty="0"/>
                        <a:t>- clarify the research problem</a:t>
                      </a:r>
                    </a:p>
                  </a:txBody>
                  <a:tcPr/>
                </a:tc>
                <a:extLst>
                  <a:ext uri="{0D108BD9-81ED-4DB2-BD59-A6C34878D82A}">
                    <a16:rowId xmlns:a16="http://schemas.microsoft.com/office/drawing/2014/main" val="601234747"/>
                  </a:ext>
                </a:extLst>
              </a:tr>
              <a:tr h="482766">
                <a:tc>
                  <a:txBody>
                    <a:bodyPr/>
                    <a:lstStyle/>
                    <a:p>
                      <a:r>
                        <a:rPr lang="en-GB" dirty="0"/>
                        <a:t>- clarify the research aim/objectives</a:t>
                      </a:r>
                    </a:p>
                  </a:txBody>
                  <a:tcPr/>
                </a:tc>
                <a:extLst>
                  <a:ext uri="{0D108BD9-81ED-4DB2-BD59-A6C34878D82A}">
                    <a16:rowId xmlns:a16="http://schemas.microsoft.com/office/drawing/2014/main" val="2043268747"/>
                  </a:ext>
                </a:extLst>
              </a:tr>
              <a:tr h="467680">
                <a:tc>
                  <a:txBody>
                    <a:bodyPr/>
                    <a:lstStyle/>
                    <a:p>
                      <a:r>
                        <a:rPr lang="en-GB" dirty="0"/>
                        <a:t>- Clarify the research questions</a:t>
                      </a:r>
                    </a:p>
                  </a:txBody>
                  <a:tcPr/>
                </a:tc>
                <a:extLst>
                  <a:ext uri="{0D108BD9-81ED-4DB2-BD59-A6C34878D82A}">
                    <a16:rowId xmlns:a16="http://schemas.microsoft.com/office/drawing/2014/main" val="804316758"/>
                  </a:ext>
                </a:extLst>
              </a:tr>
              <a:tr h="558199">
                <a:tc>
                  <a:txBody>
                    <a:bodyPr/>
                    <a:lstStyle/>
                    <a:p>
                      <a:r>
                        <a:rPr lang="en-GB" dirty="0"/>
                        <a:t>- Understand the concepts and theories related to your topics </a:t>
                      </a:r>
                    </a:p>
                  </a:txBody>
                  <a:tcPr/>
                </a:tc>
                <a:extLst>
                  <a:ext uri="{0D108BD9-81ED-4DB2-BD59-A6C34878D82A}">
                    <a16:rowId xmlns:a16="http://schemas.microsoft.com/office/drawing/2014/main" val="1151043350"/>
                  </a:ext>
                </a:extLst>
              </a:tr>
              <a:tr h="2338401">
                <a:tc>
                  <a:txBody>
                    <a:bodyPr/>
                    <a:lstStyle/>
                    <a:p>
                      <a:r>
                        <a:rPr lang="en-GB" dirty="0"/>
                        <a:t>Ask yourself:</a:t>
                      </a:r>
                    </a:p>
                    <a:p>
                      <a:endParaRPr lang="en-GB" dirty="0"/>
                    </a:p>
                    <a:p>
                      <a:r>
                        <a:rPr lang="en-GB" dirty="0"/>
                        <a:t>1. Are you familiar with the main </a:t>
                      </a:r>
                      <a:r>
                        <a:rPr lang="en-GB" b="1" dirty="0">
                          <a:solidFill>
                            <a:srgbClr val="FF0000"/>
                          </a:solidFill>
                        </a:rPr>
                        <a:t>concepts</a:t>
                      </a:r>
                      <a:r>
                        <a:rPr lang="en-GB" dirty="0"/>
                        <a:t> related to your research topic?</a:t>
                      </a:r>
                    </a:p>
                    <a:p>
                      <a:r>
                        <a:rPr lang="en-GB" dirty="0"/>
                        <a:t>2. Are you familiar with the </a:t>
                      </a:r>
                      <a:r>
                        <a:rPr lang="en-GB" b="1" dirty="0">
                          <a:solidFill>
                            <a:srgbClr val="FF0000"/>
                          </a:solidFill>
                        </a:rPr>
                        <a:t>main theories </a:t>
                      </a:r>
                      <a:r>
                        <a:rPr lang="en-GB" dirty="0"/>
                        <a:t>related to your topic?</a:t>
                      </a:r>
                    </a:p>
                    <a:p>
                      <a:r>
                        <a:rPr lang="en-GB" dirty="0"/>
                        <a:t>3. Did you understand the </a:t>
                      </a:r>
                      <a:r>
                        <a:rPr lang="en-GB" b="1" dirty="0">
                          <a:solidFill>
                            <a:srgbClr val="FF0000"/>
                          </a:solidFill>
                        </a:rPr>
                        <a:t>conceptual and theoretical framework </a:t>
                      </a:r>
                      <a:r>
                        <a:rPr lang="en-GB" dirty="0"/>
                        <a:t>related to your topic?</a:t>
                      </a:r>
                    </a:p>
                    <a:p>
                      <a:endParaRPr lang="en-GB" dirty="0"/>
                    </a:p>
                    <a:p>
                      <a:pPr algn="ctr"/>
                      <a:r>
                        <a:rPr lang="en-GB" dirty="0">
                          <a:solidFill>
                            <a:srgbClr val="FF0000"/>
                          </a:solidFill>
                        </a:rPr>
                        <a:t>If yes, you will be able to develop your </a:t>
                      </a:r>
                      <a:r>
                        <a:rPr lang="en-GB" b="1" dirty="0">
                          <a:solidFill>
                            <a:srgbClr val="FF0000"/>
                          </a:solidFill>
                        </a:rPr>
                        <a:t>research hypotheses </a:t>
                      </a:r>
                    </a:p>
                  </a:txBody>
                  <a:tcPr/>
                </a:tc>
                <a:extLst>
                  <a:ext uri="{0D108BD9-81ED-4DB2-BD59-A6C34878D82A}">
                    <a16:rowId xmlns:a16="http://schemas.microsoft.com/office/drawing/2014/main" val="236927264"/>
                  </a:ext>
                </a:extLst>
              </a:tr>
            </a:tbl>
          </a:graphicData>
        </a:graphic>
      </p:graphicFrame>
    </p:spTree>
    <p:extLst>
      <p:ext uri="{BB962C8B-B14F-4D97-AF65-F5344CB8AC3E}">
        <p14:creationId xmlns:p14="http://schemas.microsoft.com/office/powerpoint/2010/main" val="1220232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72A8C-3D53-4575-B465-4BD2118413AF}"/>
              </a:ext>
            </a:extLst>
          </p:cNvPr>
          <p:cNvSpPr>
            <a:spLocks noGrp="1"/>
          </p:cNvSpPr>
          <p:nvPr>
            <p:ph idx="1"/>
          </p:nvPr>
        </p:nvSpPr>
        <p:spPr>
          <a:xfrm>
            <a:off x="124617" y="99621"/>
            <a:ext cx="8596587" cy="6640391"/>
          </a:xfrm>
        </p:spPr>
        <p:txBody>
          <a:bodyPr/>
          <a:lstStyle/>
          <a:p>
            <a:pPr>
              <a:buFontTx/>
              <a:buChar char="-"/>
            </a:pPr>
            <a:r>
              <a:rPr lang="en-GB" dirty="0">
                <a:solidFill>
                  <a:srgbClr val="FF0000"/>
                </a:solidFill>
              </a:rPr>
              <a:t>Is your study’s </a:t>
            </a:r>
            <a:r>
              <a:rPr lang="en-GB" b="1" dirty="0">
                <a:solidFill>
                  <a:srgbClr val="FF0000"/>
                </a:solidFill>
              </a:rPr>
              <a:t>conceptual framework </a:t>
            </a:r>
            <a:r>
              <a:rPr lang="en-GB" dirty="0">
                <a:solidFill>
                  <a:srgbClr val="FF0000"/>
                </a:solidFill>
              </a:rPr>
              <a:t>logically consistent and credible?</a:t>
            </a:r>
          </a:p>
          <a:p>
            <a:pPr>
              <a:buFontTx/>
              <a:buChar char="-"/>
            </a:pPr>
            <a:r>
              <a:rPr lang="en-GB" dirty="0">
                <a:solidFill>
                  <a:srgbClr val="FF0000"/>
                </a:solidFill>
              </a:rPr>
              <a:t>What is the underlying </a:t>
            </a:r>
            <a:r>
              <a:rPr lang="en-GB" b="1" u="sng" dirty="0">
                <a:solidFill>
                  <a:srgbClr val="FF0000"/>
                </a:solidFill>
              </a:rPr>
              <a:t>theory</a:t>
            </a:r>
            <a:r>
              <a:rPr lang="en-GB" dirty="0">
                <a:solidFill>
                  <a:srgbClr val="FF0000"/>
                </a:solidFill>
              </a:rPr>
              <a:t> that leads to the development of the hypotheses?  </a:t>
            </a:r>
          </a:p>
          <a:p>
            <a:pPr>
              <a:buFontTx/>
              <a:buChar char="-"/>
            </a:pPr>
            <a:r>
              <a:rPr lang="en-GB" dirty="0">
                <a:solidFill>
                  <a:srgbClr val="FF0000"/>
                </a:solidFill>
              </a:rPr>
              <a:t>Consider potential </a:t>
            </a:r>
            <a:r>
              <a:rPr lang="en-GB" b="1" dirty="0">
                <a:solidFill>
                  <a:srgbClr val="FF0000"/>
                </a:solidFill>
              </a:rPr>
              <a:t>mediating or moderating variables </a:t>
            </a:r>
            <a:r>
              <a:rPr lang="en-GB" dirty="0">
                <a:solidFill>
                  <a:srgbClr val="FF0000"/>
                </a:solidFill>
              </a:rPr>
              <a:t>that would be consistent with your theory</a:t>
            </a:r>
          </a:p>
          <a:p>
            <a:pPr>
              <a:buFontTx/>
              <a:buChar char="-"/>
            </a:pPr>
            <a:r>
              <a:rPr lang="en-GB" b="1" dirty="0">
                <a:solidFill>
                  <a:srgbClr val="FF0000"/>
                </a:solidFill>
              </a:rPr>
              <a:t>Control variables </a:t>
            </a:r>
            <a:r>
              <a:rPr lang="en-GB" dirty="0">
                <a:solidFill>
                  <a:srgbClr val="FF0000"/>
                </a:solidFill>
              </a:rPr>
              <a:t>should also be supported. </a:t>
            </a:r>
          </a:p>
        </p:txBody>
      </p:sp>
      <p:graphicFrame>
        <p:nvGraphicFramePr>
          <p:cNvPr id="4" name="Table 3">
            <a:extLst>
              <a:ext uri="{FF2B5EF4-FFF2-40B4-BE49-F238E27FC236}">
                <a16:creationId xmlns:a16="http://schemas.microsoft.com/office/drawing/2014/main" id="{88F54183-AEC8-4518-8574-6CC30EA4016B}"/>
              </a:ext>
            </a:extLst>
          </p:cNvPr>
          <p:cNvGraphicFramePr>
            <a:graphicFrameLocks noGrp="1"/>
          </p:cNvGraphicFramePr>
          <p:nvPr>
            <p:extLst/>
          </p:nvPr>
        </p:nvGraphicFramePr>
        <p:xfrm>
          <a:off x="2871017" y="2242293"/>
          <a:ext cx="2880854" cy="1186705"/>
        </p:xfrm>
        <a:graphic>
          <a:graphicData uri="http://schemas.openxmlformats.org/drawingml/2006/table">
            <a:tbl>
              <a:tblPr firstRow="1" bandRow="1">
                <a:tableStyleId>{5C22544A-7EE6-4342-B048-85BDC9FD1C3A}</a:tableStyleId>
              </a:tblPr>
              <a:tblGrid>
                <a:gridCol w="2880854">
                  <a:extLst>
                    <a:ext uri="{9D8B030D-6E8A-4147-A177-3AD203B41FA5}">
                      <a16:colId xmlns:a16="http://schemas.microsoft.com/office/drawing/2014/main" val="2223385368"/>
                    </a:ext>
                  </a:extLst>
                </a:gridCol>
              </a:tblGrid>
              <a:tr h="1186705">
                <a:tc>
                  <a:txBody>
                    <a:bodyPr/>
                    <a:lstStyle/>
                    <a:p>
                      <a:pPr algn="ctr"/>
                      <a:endParaRPr lang="en-GB" dirty="0"/>
                    </a:p>
                    <a:p>
                      <a:pPr algn="ctr"/>
                      <a:r>
                        <a:rPr lang="en-GB" sz="2800" dirty="0"/>
                        <a:t>Mediator variable </a:t>
                      </a:r>
                    </a:p>
                  </a:txBody>
                  <a:tcPr/>
                </a:tc>
                <a:extLst>
                  <a:ext uri="{0D108BD9-81ED-4DB2-BD59-A6C34878D82A}">
                    <a16:rowId xmlns:a16="http://schemas.microsoft.com/office/drawing/2014/main" val="547816597"/>
                  </a:ext>
                </a:extLst>
              </a:tr>
            </a:tbl>
          </a:graphicData>
        </a:graphic>
      </p:graphicFrame>
      <p:graphicFrame>
        <p:nvGraphicFramePr>
          <p:cNvPr id="5" name="Table 4">
            <a:extLst>
              <a:ext uri="{FF2B5EF4-FFF2-40B4-BE49-F238E27FC236}">
                <a16:creationId xmlns:a16="http://schemas.microsoft.com/office/drawing/2014/main" id="{4066E484-E19B-4F76-9573-A72451D365CA}"/>
              </a:ext>
            </a:extLst>
          </p:cNvPr>
          <p:cNvGraphicFramePr>
            <a:graphicFrameLocks noGrp="1"/>
          </p:cNvGraphicFramePr>
          <p:nvPr>
            <p:extLst/>
          </p:nvPr>
        </p:nvGraphicFramePr>
        <p:xfrm>
          <a:off x="2743200" y="4565670"/>
          <a:ext cx="3156156" cy="1133107"/>
        </p:xfrm>
        <a:graphic>
          <a:graphicData uri="http://schemas.openxmlformats.org/drawingml/2006/table">
            <a:tbl>
              <a:tblPr firstRow="1" bandRow="1">
                <a:tableStyleId>{5C22544A-7EE6-4342-B048-85BDC9FD1C3A}</a:tableStyleId>
              </a:tblPr>
              <a:tblGrid>
                <a:gridCol w="3156156">
                  <a:extLst>
                    <a:ext uri="{9D8B030D-6E8A-4147-A177-3AD203B41FA5}">
                      <a16:colId xmlns:a16="http://schemas.microsoft.com/office/drawing/2014/main" val="2223385368"/>
                    </a:ext>
                  </a:extLst>
                </a:gridCol>
              </a:tblGrid>
              <a:tr h="1133107">
                <a:tc>
                  <a:txBody>
                    <a:bodyPr/>
                    <a:lstStyle/>
                    <a:p>
                      <a:endParaRPr lang="en-GB" dirty="0"/>
                    </a:p>
                    <a:p>
                      <a:pPr algn="ctr"/>
                      <a:r>
                        <a:rPr lang="en-GB" sz="2800" dirty="0"/>
                        <a:t>Moderator variable</a:t>
                      </a:r>
                    </a:p>
                  </a:txBody>
                  <a:tcPr/>
                </a:tc>
                <a:extLst>
                  <a:ext uri="{0D108BD9-81ED-4DB2-BD59-A6C34878D82A}">
                    <a16:rowId xmlns:a16="http://schemas.microsoft.com/office/drawing/2014/main" val="547816597"/>
                  </a:ext>
                </a:extLst>
              </a:tr>
            </a:tbl>
          </a:graphicData>
        </a:graphic>
      </p:graphicFrame>
      <p:graphicFrame>
        <p:nvGraphicFramePr>
          <p:cNvPr id="6" name="Table 5">
            <a:extLst>
              <a:ext uri="{FF2B5EF4-FFF2-40B4-BE49-F238E27FC236}">
                <a16:creationId xmlns:a16="http://schemas.microsoft.com/office/drawing/2014/main" id="{F56C0062-0744-496A-9958-97372DC00826}"/>
              </a:ext>
            </a:extLst>
          </p:cNvPr>
          <p:cNvGraphicFramePr>
            <a:graphicFrameLocks noGrp="1"/>
          </p:cNvGraphicFramePr>
          <p:nvPr>
            <p:extLst/>
          </p:nvPr>
        </p:nvGraphicFramePr>
        <p:xfrm>
          <a:off x="362904" y="3429000"/>
          <a:ext cx="2227894" cy="1136670"/>
        </p:xfrm>
        <a:graphic>
          <a:graphicData uri="http://schemas.openxmlformats.org/drawingml/2006/table">
            <a:tbl>
              <a:tblPr firstRow="1" bandRow="1">
                <a:tableStyleId>{5C22544A-7EE6-4342-B048-85BDC9FD1C3A}</a:tableStyleId>
              </a:tblPr>
              <a:tblGrid>
                <a:gridCol w="2227894">
                  <a:extLst>
                    <a:ext uri="{9D8B030D-6E8A-4147-A177-3AD203B41FA5}">
                      <a16:colId xmlns:a16="http://schemas.microsoft.com/office/drawing/2014/main" val="2223385368"/>
                    </a:ext>
                  </a:extLst>
                </a:gridCol>
              </a:tblGrid>
              <a:tr h="1136670">
                <a:tc>
                  <a:txBody>
                    <a:bodyPr/>
                    <a:lstStyle/>
                    <a:p>
                      <a:pPr algn="ctr"/>
                      <a:r>
                        <a:rPr lang="en-GB" sz="2800" dirty="0"/>
                        <a:t>Independent variables </a:t>
                      </a:r>
                    </a:p>
                  </a:txBody>
                  <a:tcPr/>
                </a:tc>
                <a:extLst>
                  <a:ext uri="{0D108BD9-81ED-4DB2-BD59-A6C34878D82A}">
                    <a16:rowId xmlns:a16="http://schemas.microsoft.com/office/drawing/2014/main" val="547816597"/>
                  </a:ext>
                </a:extLst>
              </a:tr>
            </a:tbl>
          </a:graphicData>
        </a:graphic>
      </p:graphicFrame>
      <p:graphicFrame>
        <p:nvGraphicFramePr>
          <p:cNvPr id="7" name="Table 6">
            <a:extLst>
              <a:ext uri="{FF2B5EF4-FFF2-40B4-BE49-F238E27FC236}">
                <a16:creationId xmlns:a16="http://schemas.microsoft.com/office/drawing/2014/main" id="{32DE9A4F-4443-4522-B535-E88746465E4F}"/>
              </a:ext>
            </a:extLst>
          </p:cNvPr>
          <p:cNvGraphicFramePr>
            <a:graphicFrameLocks noGrp="1"/>
          </p:cNvGraphicFramePr>
          <p:nvPr>
            <p:extLst/>
          </p:nvPr>
        </p:nvGraphicFramePr>
        <p:xfrm>
          <a:off x="6032089" y="3249687"/>
          <a:ext cx="2689115" cy="1315984"/>
        </p:xfrm>
        <a:graphic>
          <a:graphicData uri="http://schemas.openxmlformats.org/drawingml/2006/table">
            <a:tbl>
              <a:tblPr firstRow="1" bandRow="1">
                <a:tableStyleId>{5C22544A-7EE6-4342-B048-85BDC9FD1C3A}</a:tableStyleId>
              </a:tblPr>
              <a:tblGrid>
                <a:gridCol w="2689115">
                  <a:extLst>
                    <a:ext uri="{9D8B030D-6E8A-4147-A177-3AD203B41FA5}">
                      <a16:colId xmlns:a16="http://schemas.microsoft.com/office/drawing/2014/main" val="2223385368"/>
                    </a:ext>
                  </a:extLst>
                </a:gridCol>
              </a:tblGrid>
              <a:tr h="1315984">
                <a:tc>
                  <a:txBody>
                    <a:bodyPr/>
                    <a:lstStyle/>
                    <a:p>
                      <a:pPr algn="ctr"/>
                      <a:endParaRPr lang="en-GB" dirty="0"/>
                    </a:p>
                    <a:p>
                      <a:pPr algn="ctr"/>
                      <a:r>
                        <a:rPr lang="en-GB" sz="2800" dirty="0"/>
                        <a:t>Dependent variable</a:t>
                      </a:r>
                    </a:p>
                  </a:txBody>
                  <a:tcPr/>
                </a:tc>
                <a:extLst>
                  <a:ext uri="{0D108BD9-81ED-4DB2-BD59-A6C34878D82A}">
                    <a16:rowId xmlns:a16="http://schemas.microsoft.com/office/drawing/2014/main" val="547816597"/>
                  </a:ext>
                </a:extLst>
              </a:tr>
            </a:tbl>
          </a:graphicData>
        </a:graphic>
      </p:graphicFrame>
      <p:cxnSp>
        <p:nvCxnSpPr>
          <p:cNvPr id="9" name="Connector: Elbow 8">
            <a:extLst>
              <a:ext uri="{FF2B5EF4-FFF2-40B4-BE49-F238E27FC236}">
                <a16:creationId xmlns:a16="http://schemas.microsoft.com/office/drawing/2014/main" id="{4F6A5D38-6314-4857-AD8E-BA5E0275EFBC}"/>
              </a:ext>
            </a:extLst>
          </p:cNvPr>
          <p:cNvCxnSpPr>
            <a:cxnSpLocks/>
            <a:stCxn id="6" idx="0"/>
          </p:cNvCxnSpPr>
          <p:nvPr/>
        </p:nvCxnSpPr>
        <p:spPr>
          <a:xfrm rot="5400000" flipH="1" flipV="1">
            <a:off x="1706199" y="2264182"/>
            <a:ext cx="935470" cy="1394167"/>
          </a:xfrm>
          <a:prstGeom prst="bentConnector2">
            <a:avLst/>
          </a:prstGeom>
          <a:ln w="7620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8EC49C-A57D-412E-942C-F9AC6F054255}"/>
              </a:ext>
            </a:extLst>
          </p:cNvPr>
          <p:cNvCxnSpPr>
            <a:cxnSpLocks/>
          </p:cNvCxnSpPr>
          <p:nvPr/>
        </p:nvCxnSpPr>
        <p:spPr>
          <a:xfrm>
            <a:off x="5751871" y="2432669"/>
            <a:ext cx="1378973" cy="27129"/>
          </a:xfrm>
          <a:prstGeom prst="line">
            <a:avLst/>
          </a:pr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3E7C5EE-4463-41CA-9AA9-4504BC5C93C7}"/>
              </a:ext>
            </a:extLst>
          </p:cNvPr>
          <p:cNvCxnSpPr>
            <a:cxnSpLocks/>
          </p:cNvCxnSpPr>
          <p:nvPr/>
        </p:nvCxnSpPr>
        <p:spPr>
          <a:xfrm>
            <a:off x="7152968" y="2478775"/>
            <a:ext cx="0" cy="770912"/>
          </a:xfrm>
          <a:prstGeom prst="straightConnector1">
            <a:avLst/>
          </a:prstGeom>
          <a:ln w="57150">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94E9E4B-56CC-40D4-9DFC-0CB676633BA7}"/>
              </a:ext>
            </a:extLst>
          </p:cNvPr>
          <p:cNvCxnSpPr>
            <a:cxnSpLocks/>
            <a:endCxn id="7" idx="1"/>
          </p:cNvCxnSpPr>
          <p:nvPr/>
        </p:nvCxnSpPr>
        <p:spPr>
          <a:xfrm>
            <a:off x="2590798" y="3907679"/>
            <a:ext cx="344129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15712D4-10E5-4BD1-B5F4-BC26B4283486}"/>
              </a:ext>
            </a:extLst>
          </p:cNvPr>
          <p:cNvCxnSpPr>
            <a:cxnSpLocks/>
          </p:cNvCxnSpPr>
          <p:nvPr/>
        </p:nvCxnSpPr>
        <p:spPr>
          <a:xfrm flipV="1">
            <a:off x="4311444" y="3907679"/>
            <a:ext cx="0" cy="657991"/>
          </a:xfrm>
          <a:prstGeom prst="straightConnector1">
            <a:avLst/>
          </a:prstGeom>
          <a:ln w="57150">
            <a:solidFill>
              <a:srgbClr val="002060"/>
            </a:solidFill>
            <a:prstDash val="lgDashDotDot"/>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9" name="Oval 48">
            <a:extLst>
              <a:ext uri="{FF2B5EF4-FFF2-40B4-BE49-F238E27FC236}">
                <a16:creationId xmlns:a16="http://schemas.microsoft.com/office/drawing/2014/main" id="{43D1E243-EDB5-43F5-9957-141ED5718B24}"/>
              </a:ext>
            </a:extLst>
          </p:cNvPr>
          <p:cNvSpPr/>
          <p:nvPr/>
        </p:nvSpPr>
        <p:spPr>
          <a:xfrm>
            <a:off x="6327058" y="5191432"/>
            <a:ext cx="2394146" cy="1421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Control variables </a:t>
            </a:r>
          </a:p>
        </p:txBody>
      </p:sp>
      <p:cxnSp>
        <p:nvCxnSpPr>
          <p:cNvPr id="50" name="Straight Arrow Connector 49">
            <a:extLst>
              <a:ext uri="{FF2B5EF4-FFF2-40B4-BE49-F238E27FC236}">
                <a16:creationId xmlns:a16="http://schemas.microsoft.com/office/drawing/2014/main" id="{A45EBA55-AF0C-47F9-9F39-9D6628C895C2}"/>
              </a:ext>
            </a:extLst>
          </p:cNvPr>
          <p:cNvCxnSpPr>
            <a:cxnSpLocks/>
          </p:cNvCxnSpPr>
          <p:nvPr/>
        </p:nvCxnSpPr>
        <p:spPr>
          <a:xfrm flipV="1">
            <a:off x="7516760" y="4533441"/>
            <a:ext cx="0" cy="657991"/>
          </a:xfrm>
          <a:prstGeom prst="straightConnector1">
            <a:avLst/>
          </a:prstGeom>
          <a:ln w="57150">
            <a:solidFill>
              <a:schemeClr val="tx2">
                <a:lumMod val="60000"/>
                <a:lumOff val="40000"/>
              </a:schemeClr>
            </a:solidFill>
            <a:prstDash val="lgDashDotDot"/>
            <a:headEnd type="none" w="med" len="me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51696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BE2474-BF8B-4F9F-9666-15A71640BCF7}"/>
              </a:ext>
            </a:extLst>
          </p:cNvPr>
          <p:cNvSpPr/>
          <p:nvPr/>
        </p:nvSpPr>
        <p:spPr>
          <a:xfrm>
            <a:off x="825910" y="4852586"/>
            <a:ext cx="7787148" cy="1200329"/>
          </a:xfrm>
          <a:prstGeom prst="rect">
            <a:avLst/>
          </a:prstGeom>
        </p:spPr>
        <p:txBody>
          <a:bodyPr wrap="square">
            <a:spAutoFit/>
          </a:bodyPr>
          <a:lstStyle/>
          <a:p>
            <a:r>
              <a:rPr lang="en-GB" dirty="0"/>
              <a:t>Tasmin, R., &amp; </a:t>
            </a:r>
            <a:r>
              <a:rPr lang="en-GB" dirty="0" err="1"/>
              <a:t>Muazu</a:t>
            </a:r>
            <a:r>
              <a:rPr lang="en-GB" dirty="0"/>
              <a:t>, H. M. (2017). Moderating Effects of Risk Management Function on Determinants of Enterprise Risk Management Implementation in Malaysian Oil and Gas Sector: A Conceptual Framework. </a:t>
            </a:r>
            <a:r>
              <a:rPr lang="en-GB" i="1" dirty="0"/>
              <a:t>Journal of Technology Management and Business</a:t>
            </a:r>
            <a:r>
              <a:rPr lang="en-GB" dirty="0"/>
              <a:t>, </a:t>
            </a:r>
            <a:r>
              <a:rPr lang="en-GB" i="1" dirty="0"/>
              <a:t>4</a:t>
            </a:r>
            <a:r>
              <a:rPr lang="en-GB" dirty="0"/>
              <a:t>(2).</a:t>
            </a:r>
            <a:endParaRPr lang="en-GB" b="1" i="0" dirty="0">
              <a:solidFill>
                <a:srgbClr val="2E3743"/>
              </a:solidFill>
              <a:effectLst/>
              <a:latin typeface="Roboto Slab"/>
            </a:endParaRPr>
          </a:p>
        </p:txBody>
      </p:sp>
      <p:pic>
        <p:nvPicPr>
          <p:cNvPr id="7" name="Picture 6">
            <a:extLst>
              <a:ext uri="{FF2B5EF4-FFF2-40B4-BE49-F238E27FC236}">
                <a16:creationId xmlns:a16="http://schemas.microsoft.com/office/drawing/2014/main" id="{0F12BE03-9C19-443F-A576-DE49671BD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730"/>
            <a:ext cx="9144000" cy="4513006"/>
          </a:xfrm>
          <a:prstGeom prst="rect">
            <a:avLst/>
          </a:prstGeom>
        </p:spPr>
      </p:pic>
    </p:spTree>
    <p:extLst>
      <p:ext uri="{BB962C8B-B14F-4D97-AF65-F5344CB8AC3E}">
        <p14:creationId xmlns:p14="http://schemas.microsoft.com/office/powerpoint/2010/main" val="3819119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648708-C778-4297-9AF3-05C2BB286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331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4" y="560367"/>
            <a:ext cx="8358309" cy="747928"/>
          </a:xfrm>
        </p:spPr>
        <p:txBody>
          <a:bodyPr/>
          <a:lstStyle/>
          <a:p>
            <a:pPr algn="ctr"/>
            <a:r>
              <a:rPr lang="en-GB" sz="3600" b="1" dirty="0">
                <a:ln w="9525">
                  <a:solidFill>
                    <a:schemeClr val="bg1"/>
                  </a:solidFill>
                  <a:prstDash val="solid"/>
                </a:ln>
                <a:solidFill>
                  <a:srgbClr val="FF0000"/>
                </a:solidFill>
                <a:effectLst>
                  <a:outerShdw blurRad="38100" dist="38100" dir="2700000" algn="tl">
                    <a:srgbClr val="000000">
                      <a:alpha val="43137"/>
                    </a:srgbClr>
                  </a:outerShdw>
                </a:effectLst>
              </a:rPr>
              <a:t>Literature Review as a Research Method</a:t>
            </a:r>
            <a:br>
              <a:rPr lang="en-GB" b="1" dirty="0">
                <a:ln w="9525">
                  <a:solidFill>
                    <a:schemeClr val="bg1"/>
                  </a:solidFill>
                  <a:prstDash val="solid"/>
                </a:ln>
                <a:solidFill>
                  <a:srgbClr val="FF0000"/>
                </a:solidFill>
                <a:effectLst>
                  <a:outerShdw blurRad="38100" dist="38100" dir="2700000" algn="tl">
                    <a:srgbClr val="000000">
                      <a:alpha val="43137"/>
                    </a:srgbClr>
                  </a:outerShdw>
                </a:effectLst>
              </a:rPr>
            </a:br>
            <a:endParaRPr lang="en-GB" dirty="0"/>
          </a:p>
        </p:txBody>
      </p:sp>
      <p:graphicFrame>
        <p:nvGraphicFramePr>
          <p:cNvPr id="5" name="Table 4"/>
          <p:cNvGraphicFramePr>
            <a:graphicFrameLocks noGrp="1"/>
          </p:cNvGraphicFramePr>
          <p:nvPr>
            <p:extLst/>
          </p:nvPr>
        </p:nvGraphicFramePr>
        <p:xfrm>
          <a:off x="362904" y="3095749"/>
          <a:ext cx="8358310" cy="2806968"/>
        </p:xfrm>
        <a:graphic>
          <a:graphicData uri="http://schemas.openxmlformats.org/drawingml/2006/table">
            <a:tbl>
              <a:tblPr firstRow="1" bandRow="1">
                <a:tableStyleId>{5C22544A-7EE6-4342-B048-85BDC9FD1C3A}</a:tableStyleId>
              </a:tblPr>
              <a:tblGrid>
                <a:gridCol w="4179155">
                  <a:extLst>
                    <a:ext uri="{9D8B030D-6E8A-4147-A177-3AD203B41FA5}">
                      <a16:colId xmlns:a16="http://schemas.microsoft.com/office/drawing/2014/main" val="799353479"/>
                    </a:ext>
                  </a:extLst>
                </a:gridCol>
                <a:gridCol w="4179155">
                  <a:extLst>
                    <a:ext uri="{9D8B030D-6E8A-4147-A177-3AD203B41FA5}">
                      <a16:colId xmlns:a16="http://schemas.microsoft.com/office/drawing/2014/main" val="3118264313"/>
                    </a:ext>
                  </a:extLst>
                </a:gridCol>
              </a:tblGrid>
              <a:tr h="453338">
                <a:tc>
                  <a:txBody>
                    <a:bodyPr/>
                    <a:lstStyle/>
                    <a:p>
                      <a:pPr algn="ctr"/>
                      <a:r>
                        <a:rPr lang="en-GB" dirty="0"/>
                        <a:t>Research Methodology</a:t>
                      </a:r>
                    </a:p>
                  </a:txBody>
                  <a:tcPr/>
                </a:tc>
                <a:tc>
                  <a:txBody>
                    <a:bodyPr/>
                    <a:lstStyle/>
                    <a:p>
                      <a:pPr algn="ctr"/>
                      <a:r>
                        <a:rPr lang="en-GB" dirty="0"/>
                        <a:t>Research Methods</a:t>
                      </a:r>
                    </a:p>
                  </a:txBody>
                  <a:tcPr/>
                </a:tc>
                <a:extLst>
                  <a:ext uri="{0D108BD9-81ED-4DB2-BD59-A6C34878D82A}">
                    <a16:rowId xmlns:a16="http://schemas.microsoft.com/office/drawing/2014/main" val="3698348844"/>
                  </a:ext>
                </a:extLst>
              </a:tr>
              <a:tr h="782473">
                <a:tc>
                  <a:txBody>
                    <a:bodyPr/>
                    <a:lstStyle/>
                    <a:p>
                      <a:pPr algn="l"/>
                      <a:r>
                        <a:rPr lang="en-GB" dirty="0"/>
                        <a:t>The concepts and theories which underlines the chosen methods</a:t>
                      </a:r>
                    </a:p>
                  </a:txBody>
                  <a:tcPr/>
                </a:tc>
                <a:tc>
                  <a:txBody>
                    <a:bodyPr/>
                    <a:lstStyle/>
                    <a:p>
                      <a:pPr algn="l"/>
                      <a:r>
                        <a:rPr lang="en-GB" dirty="0"/>
                        <a:t>The tools</a:t>
                      </a:r>
                      <a:r>
                        <a:rPr lang="en-GB" baseline="0" dirty="0"/>
                        <a:t> or techniques that we use in our research</a:t>
                      </a:r>
                      <a:endParaRPr lang="en-GB" dirty="0"/>
                    </a:p>
                  </a:txBody>
                  <a:tcPr/>
                </a:tc>
                <a:extLst>
                  <a:ext uri="{0D108BD9-81ED-4DB2-BD59-A6C34878D82A}">
                    <a16:rowId xmlns:a16="http://schemas.microsoft.com/office/drawing/2014/main" val="1032634213"/>
                  </a:ext>
                </a:extLst>
              </a:tr>
              <a:tr h="453338">
                <a:tc>
                  <a:txBody>
                    <a:bodyPr/>
                    <a:lstStyle/>
                    <a:p>
                      <a:pPr algn="l"/>
                      <a:r>
                        <a:rPr lang="en-GB" dirty="0"/>
                        <a:t>How the research is done?</a:t>
                      </a:r>
                    </a:p>
                  </a:txBody>
                  <a:tcPr/>
                </a:tc>
                <a:tc>
                  <a:txBody>
                    <a:bodyPr/>
                    <a:lstStyle/>
                    <a:p>
                      <a:pPr algn="l"/>
                      <a:endParaRPr lang="en-GB" dirty="0"/>
                    </a:p>
                  </a:txBody>
                  <a:tcPr/>
                </a:tc>
                <a:extLst>
                  <a:ext uri="{0D108BD9-81ED-4DB2-BD59-A6C34878D82A}">
                    <a16:rowId xmlns:a16="http://schemas.microsoft.com/office/drawing/2014/main" val="737984093"/>
                  </a:ext>
                </a:extLst>
              </a:tr>
              <a:tr h="1117819">
                <a:tc>
                  <a:txBody>
                    <a:bodyPr/>
                    <a:lstStyle/>
                    <a:p>
                      <a:pPr algn="l"/>
                      <a:r>
                        <a:rPr lang="en-GB" dirty="0"/>
                        <a:t>Whether you are using qualitative or quantitative methods or a mixture of both? And why?</a:t>
                      </a:r>
                    </a:p>
                  </a:txBody>
                  <a:tcPr/>
                </a:tc>
                <a:tc>
                  <a:txBody>
                    <a:bodyPr/>
                    <a:lstStyle/>
                    <a:p>
                      <a:pPr algn="l"/>
                      <a:endParaRPr lang="en-GB" dirty="0"/>
                    </a:p>
                  </a:txBody>
                  <a:tcPr/>
                </a:tc>
                <a:extLst>
                  <a:ext uri="{0D108BD9-81ED-4DB2-BD59-A6C34878D82A}">
                    <a16:rowId xmlns:a16="http://schemas.microsoft.com/office/drawing/2014/main" val="1434202196"/>
                  </a:ext>
                </a:extLst>
              </a:tr>
            </a:tbl>
          </a:graphicData>
        </a:graphic>
      </p:graphicFrame>
      <p:sp>
        <p:nvSpPr>
          <p:cNvPr id="6" name="Rectangle 5"/>
          <p:cNvSpPr/>
          <p:nvPr/>
        </p:nvSpPr>
        <p:spPr>
          <a:xfrm>
            <a:off x="872197" y="2261773"/>
            <a:ext cx="7132320" cy="400110"/>
          </a:xfrm>
          <a:prstGeom prst="rect">
            <a:avLst/>
          </a:prstGeom>
        </p:spPr>
        <p:txBody>
          <a:bodyPr wrap="square">
            <a:spAutoFit/>
          </a:bodyPr>
          <a:lstStyle/>
          <a:p>
            <a:pPr algn="ctr"/>
            <a:r>
              <a:rPr lang="en-GB" sz="2000" b="1" dirty="0">
                <a:ln w="9525">
                  <a:solidFill>
                    <a:schemeClr val="bg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Methodology and Research Methods </a:t>
            </a:r>
            <a:endParaRPr lang="ar-SA" sz="2000" b="1" dirty="0">
              <a:ln w="9525">
                <a:solidFill>
                  <a:schemeClr val="bg1"/>
                </a:solid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530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n w="9525">
                  <a:solidFill>
                    <a:schemeClr val="bg1"/>
                  </a:solidFill>
                  <a:prstDash val="solid"/>
                </a:ln>
                <a:solidFill>
                  <a:srgbClr val="002060"/>
                </a:solidFill>
                <a:effectLst>
                  <a:outerShdw blurRad="38100" dist="38100" dir="2700000" algn="tl">
                    <a:srgbClr val="000000">
                      <a:alpha val="43137"/>
                    </a:srgbClr>
                  </a:outerShdw>
                </a:effectLst>
              </a:rPr>
              <a:t>WHAT IS A SYSTEMATIC REVIEW?</a:t>
            </a:r>
            <a:br>
              <a:rPr lang="ar-SA" b="1" spc="0" dirty="0">
                <a:ln w="9525">
                  <a:solidFill>
                    <a:schemeClr val="bg1"/>
                  </a:solidFill>
                  <a:prstDash val="solid"/>
                </a:ln>
                <a:solidFill>
                  <a:srgbClr val="002060"/>
                </a:solidFill>
                <a:effectLst>
                  <a:outerShdw blurRad="38100" dist="38100" dir="2700000" algn="tl">
                    <a:srgbClr val="000000">
                      <a:alpha val="43137"/>
                    </a:srgbClr>
                  </a:outerShdw>
                </a:effectLst>
              </a:rPr>
            </a:br>
            <a:endParaRPr lang="en-GB" dirty="0"/>
          </a:p>
        </p:txBody>
      </p:sp>
      <p:sp>
        <p:nvSpPr>
          <p:cNvPr id="5" name="Rectangle 4"/>
          <p:cNvSpPr/>
          <p:nvPr/>
        </p:nvSpPr>
        <p:spPr>
          <a:xfrm>
            <a:off x="114215" y="1380632"/>
            <a:ext cx="5486400" cy="1200329"/>
          </a:xfrm>
          <a:prstGeom prst="rect">
            <a:avLst/>
          </a:prstGeom>
        </p:spPr>
        <p:txBody>
          <a:bodyPr wrap="square">
            <a:spAutoFit/>
          </a:bodyPr>
          <a:lstStyle/>
          <a:p>
            <a:pPr algn="l"/>
            <a:r>
              <a:rPr lang="en-GB" b="1" dirty="0">
                <a:solidFill>
                  <a:srgbClr val="FF0000"/>
                </a:solidFill>
                <a:latin typeface="Arial" panose="020B0604020202020204" pitchFamily="34" charset="0"/>
              </a:rPr>
              <a:t>A systematic review </a:t>
            </a:r>
            <a:r>
              <a:rPr lang="en-GB" dirty="0">
                <a:solidFill>
                  <a:srgbClr val="002060"/>
                </a:solidFill>
                <a:latin typeface="Arial" panose="020B0604020202020204" pitchFamily="34" charset="0"/>
              </a:rPr>
              <a:t>is a type of literature review that uses a </a:t>
            </a:r>
            <a:r>
              <a:rPr lang="en-GB" u="sng" dirty="0">
                <a:solidFill>
                  <a:srgbClr val="002060"/>
                </a:solidFill>
                <a:latin typeface="Arial" panose="020B0604020202020204" pitchFamily="34" charset="0"/>
              </a:rPr>
              <a:t>systematic method </a:t>
            </a:r>
            <a:r>
              <a:rPr lang="en-GB" dirty="0">
                <a:solidFill>
                  <a:srgbClr val="002060"/>
                </a:solidFill>
                <a:latin typeface="Arial" panose="020B0604020202020204" pitchFamily="34" charset="0"/>
              </a:rPr>
              <a:t>to collect secondary data, </a:t>
            </a:r>
            <a:r>
              <a:rPr lang="en-GB" u="sng" dirty="0">
                <a:solidFill>
                  <a:srgbClr val="002060"/>
                </a:solidFill>
                <a:latin typeface="Arial" panose="020B0604020202020204" pitchFamily="34" charset="0"/>
              </a:rPr>
              <a:t>critically</a:t>
            </a:r>
            <a:r>
              <a:rPr lang="en-GB" dirty="0">
                <a:solidFill>
                  <a:srgbClr val="002060"/>
                </a:solidFill>
                <a:latin typeface="Arial" panose="020B0604020202020204" pitchFamily="34" charset="0"/>
              </a:rPr>
              <a:t> appraise research studies, and </a:t>
            </a:r>
            <a:r>
              <a:rPr lang="en-GB" u="sng" dirty="0">
                <a:solidFill>
                  <a:srgbClr val="002060"/>
                </a:solidFill>
                <a:latin typeface="Arial" panose="020B0604020202020204" pitchFamily="34" charset="0"/>
              </a:rPr>
              <a:t>synthesize</a:t>
            </a:r>
            <a:r>
              <a:rPr lang="en-GB" dirty="0">
                <a:solidFill>
                  <a:srgbClr val="002060"/>
                </a:solidFill>
                <a:latin typeface="Arial" panose="020B0604020202020204" pitchFamily="34" charset="0"/>
              </a:rPr>
              <a:t> findings </a:t>
            </a:r>
            <a:r>
              <a:rPr lang="en-GB" b="1" u="sng" dirty="0">
                <a:solidFill>
                  <a:srgbClr val="00B050"/>
                </a:solidFill>
                <a:latin typeface="Arial" panose="020B0604020202020204" pitchFamily="34" charset="0"/>
              </a:rPr>
              <a:t>qualitatively</a:t>
            </a:r>
            <a:r>
              <a:rPr lang="en-GB" dirty="0">
                <a:solidFill>
                  <a:srgbClr val="002060"/>
                </a:solidFill>
                <a:latin typeface="Arial" panose="020B0604020202020204" pitchFamily="34" charset="0"/>
              </a:rPr>
              <a:t> or </a:t>
            </a:r>
            <a:r>
              <a:rPr lang="en-GB" b="1" u="sng" dirty="0">
                <a:solidFill>
                  <a:srgbClr val="00B050"/>
                </a:solidFill>
                <a:latin typeface="Arial" panose="020B0604020202020204" pitchFamily="34" charset="0"/>
              </a:rPr>
              <a:t>quantitatively</a:t>
            </a:r>
            <a:r>
              <a:rPr lang="en-GB" dirty="0">
                <a:solidFill>
                  <a:srgbClr val="002060"/>
                </a:solidFill>
                <a:latin typeface="Arial" panose="020B0604020202020204" pitchFamily="34" charset="0"/>
              </a:rPr>
              <a:t>. </a:t>
            </a:r>
            <a:endParaRPr lang="en-GB" dirty="0">
              <a:solidFill>
                <a:srgbClr val="002060"/>
              </a:solidFill>
            </a:endParaRPr>
          </a:p>
        </p:txBody>
      </p:sp>
      <p:sp>
        <p:nvSpPr>
          <p:cNvPr id="6" name="Rectangle 5"/>
          <p:cNvSpPr/>
          <p:nvPr/>
        </p:nvSpPr>
        <p:spPr>
          <a:xfrm>
            <a:off x="2694795" y="2773334"/>
            <a:ext cx="6096000" cy="2031325"/>
          </a:xfrm>
          <a:prstGeom prst="rect">
            <a:avLst/>
          </a:prstGeom>
        </p:spPr>
        <p:txBody>
          <a:bodyPr>
            <a:spAutoFit/>
          </a:bodyPr>
          <a:lstStyle/>
          <a:p>
            <a:pPr algn="l"/>
            <a:r>
              <a:rPr lang="en-GB" b="1" dirty="0">
                <a:solidFill>
                  <a:srgbClr val="FF0000"/>
                </a:solidFill>
                <a:latin typeface="Arial" panose="020B0604020202020204" pitchFamily="34" charset="0"/>
              </a:rPr>
              <a:t>A systematic review </a:t>
            </a:r>
            <a:r>
              <a:rPr lang="en-GB" dirty="0">
                <a:solidFill>
                  <a:srgbClr val="002060"/>
                </a:solidFill>
                <a:latin typeface="Arial" panose="020B0604020202020204" pitchFamily="34" charset="0"/>
              </a:rPr>
              <a:t>starts with a </a:t>
            </a:r>
            <a:r>
              <a:rPr lang="en-GB" u="sng" dirty="0">
                <a:solidFill>
                  <a:srgbClr val="002060"/>
                </a:solidFill>
                <a:latin typeface="Arial" panose="020B0604020202020204" pitchFamily="34" charset="0"/>
              </a:rPr>
              <a:t>research question </a:t>
            </a:r>
            <a:r>
              <a:rPr lang="en-GB" dirty="0">
                <a:solidFill>
                  <a:srgbClr val="002060"/>
                </a:solidFill>
                <a:latin typeface="Arial" panose="020B0604020202020204" pitchFamily="34" charset="0"/>
              </a:rPr>
              <a:t>that is </a:t>
            </a:r>
            <a:r>
              <a:rPr lang="en-GB" b="1" u="sng" dirty="0">
                <a:solidFill>
                  <a:srgbClr val="00B050"/>
                </a:solidFill>
                <a:latin typeface="Arial" panose="020B0604020202020204" pitchFamily="34" charset="0"/>
              </a:rPr>
              <a:t>broad</a:t>
            </a:r>
            <a:r>
              <a:rPr lang="en-GB" dirty="0">
                <a:solidFill>
                  <a:srgbClr val="002060"/>
                </a:solidFill>
                <a:latin typeface="Arial" panose="020B0604020202020204" pitchFamily="34" charset="0"/>
              </a:rPr>
              <a:t> or </a:t>
            </a:r>
            <a:r>
              <a:rPr lang="en-GB" b="1" u="sng" dirty="0">
                <a:solidFill>
                  <a:srgbClr val="00B050"/>
                </a:solidFill>
                <a:latin typeface="Arial" panose="020B0604020202020204" pitchFamily="34" charset="0"/>
              </a:rPr>
              <a:t>narrow</a:t>
            </a:r>
            <a:r>
              <a:rPr lang="en-GB" dirty="0">
                <a:solidFill>
                  <a:srgbClr val="002060"/>
                </a:solidFill>
                <a:latin typeface="Arial" panose="020B0604020202020204" pitchFamily="34" charset="0"/>
              </a:rPr>
              <a:t> in scope, and </a:t>
            </a:r>
            <a:r>
              <a:rPr lang="en-GB" u="sng" dirty="0">
                <a:solidFill>
                  <a:srgbClr val="002060"/>
                </a:solidFill>
                <a:latin typeface="Arial" panose="020B0604020202020204" pitchFamily="34" charset="0"/>
              </a:rPr>
              <a:t>identify and synthesize </a:t>
            </a:r>
            <a:r>
              <a:rPr lang="en-GB" dirty="0">
                <a:solidFill>
                  <a:srgbClr val="002060"/>
                </a:solidFill>
                <a:latin typeface="Arial" panose="020B0604020202020204" pitchFamily="34" charset="0"/>
              </a:rPr>
              <a:t>studies that directly relate to this question.</a:t>
            </a:r>
          </a:p>
          <a:p>
            <a:endParaRPr lang="en-GB" dirty="0">
              <a:solidFill>
                <a:srgbClr val="002060"/>
              </a:solidFill>
              <a:latin typeface="Arial" panose="020B0604020202020204" pitchFamily="34" charset="0"/>
            </a:endParaRPr>
          </a:p>
          <a:p>
            <a:pPr algn="l"/>
            <a:r>
              <a:rPr lang="en-GB" dirty="0">
                <a:solidFill>
                  <a:srgbClr val="002060"/>
                </a:solidFill>
                <a:latin typeface="Arial" panose="020B0604020202020204" pitchFamily="34" charset="0"/>
              </a:rPr>
              <a:t>It is designed to provide a summary of current literature, published and unpublished, that is </a:t>
            </a:r>
            <a:r>
              <a:rPr lang="en-GB" b="1" dirty="0">
                <a:solidFill>
                  <a:srgbClr val="002060"/>
                </a:solidFill>
                <a:latin typeface="Arial" panose="020B0604020202020204" pitchFamily="34" charset="0"/>
              </a:rPr>
              <a:t>“</a:t>
            </a:r>
            <a:r>
              <a:rPr lang="en-GB" b="1" u="sng" dirty="0">
                <a:solidFill>
                  <a:srgbClr val="002060"/>
                </a:solidFill>
                <a:latin typeface="Arial" panose="020B0604020202020204" pitchFamily="34" charset="0"/>
              </a:rPr>
              <a:t>methodical</a:t>
            </a:r>
            <a:r>
              <a:rPr lang="en-GB" dirty="0">
                <a:solidFill>
                  <a:srgbClr val="002060"/>
                </a:solidFill>
                <a:latin typeface="Arial" panose="020B0604020202020204" pitchFamily="34" charset="0"/>
              </a:rPr>
              <a:t>, </a:t>
            </a:r>
            <a:r>
              <a:rPr lang="en-GB" b="1" u="sng" dirty="0">
                <a:solidFill>
                  <a:srgbClr val="002060"/>
                </a:solidFill>
                <a:latin typeface="Arial" panose="020B0604020202020204" pitchFamily="34" charset="0"/>
              </a:rPr>
              <a:t>comprehensive</a:t>
            </a:r>
            <a:r>
              <a:rPr lang="en-GB" dirty="0">
                <a:solidFill>
                  <a:srgbClr val="002060"/>
                </a:solidFill>
                <a:latin typeface="Arial" panose="020B0604020202020204" pitchFamily="34" charset="0"/>
              </a:rPr>
              <a:t>, </a:t>
            </a:r>
            <a:r>
              <a:rPr lang="en-GB" b="1" u="sng" dirty="0">
                <a:solidFill>
                  <a:srgbClr val="002060"/>
                </a:solidFill>
                <a:latin typeface="Arial" panose="020B0604020202020204" pitchFamily="34" charset="0"/>
              </a:rPr>
              <a:t>transparent</a:t>
            </a:r>
            <a:r>
              <a:rPr lang="en-GB" dirty="0">
                <a:solidFill>
                  <a:srgbClr val="002060"/>
                </a:solidFill>
                <a:latin typeface="Arial" panose="020B0604020202020204" pitchFamily="34" charset="0"/>
              </a:rPr>
              <a:t>, and </a:t>
            </a:r>
            <a:r>
              <a:rPr lang="en-GB" b="1" u="sng" dirty="0">
                <a:solidFill>
                  <a:srgbClr val="002060"/>
                </a:solidFill>
                <a:latin typeface="Arial" panose="020B0604020202020204" pitchFamily="34" charset="0"/>
              </a:rPr>
              <a:t>replicable”</a:t>
            </a:r>
            <a:r>
              <a:rPr lang="en-GB" dirty="0">
                <a:solidFill>
                  <a:srgbClr val="002060"/>
                </a:solidFill>
                <a:latin typeface="Arial" panose="020B0604020202020204" pitchFamily="34" charset="0"/>
              </a:rPr>
              <a:t>.</a:t>
            </a:r>
            <a:r>
              <a:rPr lang="en-GB" baseline="30000" dirty="0">
                <a:solidFill>
                  <a:srgbClr val="002060"/>
                </a:solidFill>
                <a:latin typeface="Arial" panose="020B0604020202020204" pitchFamily="34" charset="0"/>
              </a:rPr>
              <a:t> </a:t>
            </a:r>
            <a:endParaRPr lang="en-GB" dirty="0">
              <a:solidFill>
                <a:srgbClr val="002060"/>
              </a:solidFill>
            </a:endParaRPr>
          </a:p>
        </p:txBody>
      </p:sp>
      <p:sp>
        <p:nvSpPr>
          <p:cNvPr id="7" name="Rectangle 6"/>
          <p:cNvSpPr/>
          <p:nvPr/>
        </p:nvSpPr>
        <p:spPr>
          <a:xfrm>
            <a:off x="2552615" y="5142290"/>
            <a:ext cx="6096000" cy="1477328"/>
          </a:xfrm>
          <a:prstGeom prst="rect">
            <a:avLst/>
          </a:prstGeom>
        </p:spPr>
        <p:txBody>
          <a:bodyPr>
            <a:spAutoFit/>
          </a:bodyPr>
          <a:lstStyle/>
          <a:p>
            <a:pPr algn="l"/>
            <a:r>
              <a:rPr lang="en-GB" dirty="0">
                <a:solidFill>
                  <a:srgbClr val="FF0000"/>
                </a:solidFill>
                <a:latin typeface="arial" panose="020B0604020202020204" pitchFamily="34" charset="0"/>
              </a:rPr>
              <a:t>A </a:t>
            </a:r>
            <a:r>
              <a:rPr lang="en-GB" b="1" dirty="0">
                <a:solidFill>
                  <a:srgbClr val="FF0000"/>
                </a:solidFill>
                <a:latin typeface="arial" panose="020B0604020202020204" pitchFamily="34" charset="0"/>
              </a:rPr>
              <a:t>systematic review </a:t>
            </a:r>
            <a:r>
              <a:rPr lang="en-GB" dirty="0">
                <a:solidFill>
                  <a:srgbClr val="002060"/>
                </a:solidFill>
                <a:latin typeface="arial" panose="020B0604020202020204" pitchFamily="34" charset="0"/>
              </a:rPr>
              <a:t>is a </a:t>
            </a:r>
            <a:r>
              <a:rPr lang="en-GB" b="1" dirty="0">
                <a:solidFill>
                  <a:srgbClr val="002060"/>
                </a:solidFill>
                <a:latin typeface="arial" panose="020B0604020202020204" pitchFamily="34" charset="0"/>
              </a:rPr>
              <a:t>review</a:t>
            </a:r>
            <a:r>
              <a:rPr lang="en-GB" dirty="0">
                <a:solidFill>
                  <a:srgbClr val="002060"/>
                </a:solidFill>
                <a:latin typeface="arial" panose="020B0604020202020204" pitchFamily="34" charset="0"/>
              </a:rPr>
              <a:t> of a </a:t>
            </a:r>
            <a:r>
              <a:rPr lang="en-GB" u="sng" dirty="0">
                <a:solidFill>
                  <a:srgbClr val="002060"/>
                </a:solidFill>
                <a:latin typeface="arial" panose="020B0604020202020204" pitchFamily="34" charset="0"/>
              </a:rPr>
              <a:t>clearly formulated question </a:t>
            </a:r>
            <a:r>
              <a:rPr lang="en-GB" dirty="0">
                <a:solidFill>
                  <a:srgbClr val="002060"/>
                </a:solidFill>
                <a:latin typeface="arial" panose="020B0604020202020204" pitchFamily="34" charset="0"/>
              </a:rPr>
              <a:t>that uses </a:t>
            </a:r>
            <a:r>
              <a:rPr lang="en-GB" b="1" u="sng" dirty="0">
                <a:solidFill>
                  <a:srgbClr val="002060"/>
                </a:solidFill>
                <a:latin typeface="arial" panose="020B0604020202020204" pitchFamily="34" charset="0"/>
              </a:rPr>
              <a:t>systematic</a:t>
            </a:r>
            <a:r>
              <a:rPr lang="en-GB" dirty="0">
                <a:solidFill>
                  <a:srgbClr val="002060"/>
                </a:solidFill>
                <a:latin typeface="arial" panose="020B0604020202020204" pitchFamily="34" charset="0"/>
              </a:rPr>
              <a:t> and </a:t>
            </a:r>
            <a:r>
              <a:rPr lang="en-GB" b="1" u="sng" dirty="0">
                <a:solidFill>
                  <a:srgbClr val="002060"/>
                </a:solidFill>
                <a:latin typeface="arial" panose="020B0604020202020204" pitchFamily="34" charset="0"/>
              </a:rPr>
              <a:t>reproducible</a:t>
            </a:r>
            <a:r>
              <a:rPr lang="en-GB" dirty="0">
                <a:solidFill>
                  <a:srgbClr val="002060"/>
                </a:solidFill>
                <a:latin typeface="arial" panose="020B0604020202020204" pitchFamily="34" charset="0"/>
              </a:rPr>
              <a:t> </a:t>
            </a:r>
            <a:r>
              <a:rPr lang="en-GB" u="sng" dirty="0">
                <a:solidFill>
                  <a:srgbClr val="002060"/>
                </a:solidFill>
                <a:latin typeface="arial" panose="020B0604020202020204" pitchFamily="34" charset="0"/>
              </a:rPr>
              <a:t>method</a:t>
            </a:r>
            <a:r>
              <a:rPr lang="en-GB" dirty="0">
                <a:solidFill>
                  <a:srgbClr val="002060"/>
                </a:solidFill>
                <a:latin typeface="arial" panose="020B0604020202020204" pitchFamily="34" charset="0"/>
              </a:rPr>
              <a:t> to identify, select and critically appraise all relevant </a:t>
            </a:r>
            <a:r>
              <a:rPr lang="en-GB" b="1" dirty="0">
                <a:solidFill>
                  <a:srgbClr val="002060"/>
                </a:solidFill>
                <a:latin typeface="arial" panose="020B0604020202020204" pitchFamily="34" charset="0"/>
              </a:rPr>
              <a:t>research</a:t>
            </a:r>
            <a:r>
              <a:rPr lang="en-GB" dirty="0">
                <a:solidFill>
                  <a:srgbClr val="002060"/>
                </a:solidFill>
                <a:latin typeface="arial" panose="020B0604020202020204" pitchFamily="34" charset="0"/>
              </a:rPr>
              <a:t>, and to collect and analyse data from the </a:t>
            </a:r>
            <a:r>
              <a:rPr lang="en-GB" b="1" dirty="0">
                <a:solidFill>
                  <a:srgbClr val="002060"/>
                </a:solidFill>
                <a:latin typeface="arial" panose="020B0604020202020204" pitchFamily="34" charset="0"/>
              </a:rPr>
              <a:t>studies</a:t>
            </a:r>
            <a:r>
              <a:rPr lang="en-GB" dirty="0">
                <a:solidFill>
                  <a:srgbClr val="002060"/>
                </a:solidFill>
                <a:latin typeface="arial" panose="020B0604020202020204" pitchFamily="34" charset="0"/>
              </a:rPr>
              <a:t> that are included in the </a:t>
            </a:r>
            <a:r>
              <a:rPr lang="en-GB" b="1" dirty="0">
                <a:solidFill>
                  <a:srgbClr val="002060"/>
                </a:solidFill>
                <a:latin typeface="arial" panose="020B0604020202020204" pitchFamily="34" charset="0"/>
              </a:rPr>
              <a:t>review. </a:t>
            </a:r>
            <a:endParaRPr lang="en-GB" dirty="0">
              <a:solidFill>
                <a:srgbClr val="002060"/>
              </a:solidFill>
            </a:endParaRPr>
          </a:p>
        </p:txBody>
      </p:sp>
    </p:spTree>
    <p:extLst>
      <p:ext uri="{BB962C8B-B14F-4D97-AF65-F5344CB8AC3E}">
        <p14:creationId xmlns:p14="http://schemas.microsoft.com/office/powerpoint/2010/main" val="2181064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15754" cy="5978769"/>
          </a:xfrm>
          <a:prstGeom prst="rect">
            <a:avLst/>
          </a:prstGeom>
        </p:spPr>
      </p:pic>
      <p:sp>
        <p:nvSpPr>
          <p:cNvPr id="5" name="Rectangle 4"/>
          <p:cNvSpPr/>
          <p:nvPr/>
        </p:nvSpPr>
        <p:spPr>
          <a:xfrm>
            <a:off x="5388931" y="6211613"/>
            <a:ext cx="3122023" cy="461665"/>
          </a:xfrm>
          <a:prstGeom prst="rect">
            <a:avLst/>
          </a:prstGeom>
        </p:spPr>
        <p:txBody>
          <a:bodyPr wrap="square">
            <a:spAutoFit/>
          </a:bodyPr>
          <a:lstStyle/>
          <a:p>
            <a:pPr algn="l"/>
            <a:r>
              <a:rPr lang="en-GB" sz="1200" b="1" dirty="0">
                <a:solidFill>
                  <a:srgbClr val="002060"/>
                </a:solidFill>
                <a:latin typeface="Arial" panose="020B0604020202020204" pitchFamily="34" charset="0"/>
              </a:rPr>
              <a:t>Source: </a:t>
            </a:r>
            <a:r>
              <a:rPr lang="en-GB" sz="1200" dirty="0">
                <a:solidFill>
                  <a:srgbClr val="002060"/>
                </a:solidFill>
                <a:latin typeface="Arial" panose="020B0604020202020204" pitchFamily="34" charset="0"/>
              </a:rPr>
              <a:t>https://libguides.brown.edu/Reviews</a:t>
            </a:r>
            <a:endParaRPr lang="en-GB" sz="1200" dirty="0">
              <a:solidFill>
                <a:srgbClr val="002060"/>
              </a:solidFill>
            </a:endParaRPr>
          </a:p>
        </p:txBody>
      </p:sp>
    </p:spTree>
    <p:extLst>
      <p:ext uri="{BB962C8B-B14F-4D97-AF65-F5344CB8AC3E}">
        <p14:creationId xmlns:p14="http://schemas.microsoft.com/office/powerpoint/2010/main" val="3462434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2060"/>
                </a:solidFill>
              </a:rPr>
              <a:t>What is the difference between a systematic review and a meta-analysis?</a:t>
            </a:r>
            <a:br>
              <a:rPr lang="en-GB" sz="3600" b="1" dirty="0">
                <a:solidFill>
                  <a:srgbClr val="002060"/>
                </a:solidFill>
              </a:rPr>
            </a:br>
            <a:endParaRPr lang="en-GB" sz="3600" dirty="0"/>
          </a:p>
        </p:txBody>
      </p:sp>
      <p:sp>
        <p:nvSpPr>
          <p:cNvPr id="4" name="Rectangle 3"/>
          <p:cNvSpPr/>
          <p:nvPr/>
        </p:nvSpPr>
        <p:spPr>
          <a:xfrm>
            <a:off x="469259" y="1944422"/>
            <a:ext cx="7667896" cy="2031325"/>
          </a:xfrm>
          <a:prstGeom prst="rect">
            <a:avLst/>
          </a:prstGeom>
        </p:spPr>
        <p:txBody>
          <a:bodyPr wrap="square">
            <a:spAutoFit/>
          </a:bodyPr>
          <a:lstStyle/>
          <a:p>
            <a:pPr algn="l"/>
            <a:r>
              <a:rPr lang="en-GB" dirty="0">
                <a:solidFill>
                  <a:srgbClr val="002060"/>
                </a:solidFill>
                <a:latin typeface="Lato"/>
              </a:rPr>
              <a:t>A</a:t>
            </a:r>
            <a:r>
              <a:rPr lang="en-GB" b="1" dirty="0">
                <a:solidFill>
                  <a:srgbClr val="002060"/>
                </a:solidFill>
                <a:latin typeface="Lato"/>
              </a:rPr>
              <a:t> systematic review</a:t>
            </a:r>
            <a:r>
              <a:rPr lang="en-GB" dirty="0">
                <a:solidFill>
                  <a:srgbClr val="002060"/>
                </a:solidFill>
                <a:latin typeface="Lato"/>
              </a:rPr>
              <a:t> is a detailed, systematic and transparent means of gathering, evaluating and synthesising evidence to answer a well-defined question.</a:t>
            </a:r>
          </a:p>
          <a:p>
            <a:pPr algn="l"/>
            <a:endParaRPr lang="en-GB" dirty="0">
              <a:solidFill>
                <a:srgbClr val="002060"/>
              </a:solidFill>
              <a:latin typeface="Lato"/>
            </a:endParaRPr>
          </a:p>
          <a:p>
            <a:pPr algn="l"/>
            <a:r>
              <a:rPr lang="en-GB" dirty="0">
                <a:solidFill>
                  <a:srgbClr val="002060"/>
                </a:solidFill>
                <a:latin typeface="Lato"/>
              </a:rPr>
              <a:t>A </a:t>
            </a:r>
            <a:r>
              <a:rPr lang="en-GB" b="1" dirty="0">
                <a:solidFill>
                  <a:srgbClr val="002060"/>
                </a:solidFill>
                <a:latin typeface="Lato"/>
              </a:rPr>
              <a:t>meta-analysis</a:t>
            </a:r>
            <a:r>
              <a:rPr lang="en-GB" dirty="0">
                <a:solidFill>
                  <a:srgbClr val="002060"/>
                </a:solidFill>
                <a:latin typeface="Lato"/>
              </a:rPr>
              <a:t> is a statistical approach for combining numerical data from multiple separate studies. A meta-analysis should only be conducted in the manner of a systematic review.</a:t>
            </a:r>
            <a:endParaRPr lang="en-GB" b="0" i="0" dirty="0">
              <a:solidFill>
                <a:srgbClr val="002060"/>
              </a:solidFill>
              <a:effectLst/>
              <a:latin typeface="Lato"/>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542" y="3863166"/>
            <a:ext cx="3684934" cy="1623234"/>
          </a:xfrm>
          <a:prstGeom prst="rect">
            <a:avLst/>
          </a:prstGeom>
        </p:spPr>
      </p:pic>
      <p:sp>
        <p:nvSpPr>
          <p:cNvPr id="6" name="Rectangle 5"/>
          <p:cNvSpPr/>
          <p:nvPr/>
        </p:nvSpPr>
        <p:spPr>
          <a:xfrm>
            <a:off x="2124222" y="6175606"/>
            <a:ext cx="6596992" cy="307777"/>
          </a:xfrm>
          <a:prstGeom prst="rect">
            <a:avLst/>
          </a:prstGeom>
        </p:spPr>
        <p:txBody>
          <a:bodyPr wrap="square">
            <a:spAutoFit/>
          </a:bodyPr>
          <a:lstStyle/>
          <a:p>
            <a:pPr algn="l"/>
            <a:r>
              <a:rPr lang="en-GB" sz="1400" dirty="0">
                <a:hlinkClick r:id="rId3"/>
              </a:rPr>
              <a:t>Source: http://meta-evidence.co.uk/difference-systematic-review-meta-analysis/</a:t>
            </a:r>
            <a:endParaRPr lang="en-GB" sz="1400" dirty="0"/>
          </a:p>
        </p:txBody>
      </p:sp>
    </p:spTree>
    <p:extLst>
      <p:ext uri="{BB962C8B-B14F-4D97-AF65-F5344CB8AC3E}">
        <p14:creationId xmlns:p14="http://schemas.microsoft.com/office/powerpoint/2010/main" val="2360227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105" y="863645"/>
            <a:ext cx="4487593" cy="20551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105" y="3513906"/>
            <a:ext cx="4487593" cy="272263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754" y="1294229"/>
            <a:ext cx="3897741" cy="3854546"/>
          </a:xfrm>
          <a:prstGeom prst="rect">
            <a:avLst/>
          </a:prstGeom>
        </p:spPr>
      </p:pic>
    </p:spTree>
    <p:extLst>
      <p:ext uri="{BB962C8B-B14F-4D97-AF65-F5344CB8AC3E}">
        <p14:creationId xmlns:p14="http://schemas.microsoft.com/office/powerpoint/2010/main" val="2053967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4" y="560367"/>
            <a:ext cx="8358309" cy="719793"/>
          </a:xfrm>
        </p:spPr>
        <p:txBody>
          <a:bodyPr/>
          <a:lstStyle/>
          <a:p>
            <a:pPr algn="ctr"/>
            <a:r>
              <a:rPr lang="en-GB" b="1" dirty="0">
                <a:solidFill>
                  <a:schemeClr val="tx1"/>
                </a:solidFill>
              </a:rPr>
              <a:t>Systematic Review Steps</a:t>
            </a:r>
            <a:br>
              <a:rPr lang="en-GB" b="1" dirty="0">
                <a:solidFill>
                  <a:schemeClr val="accent5"/>
                </a:solidFill>
              </a:rPr>
            </a:br>
            <a:endParaRPr lang="en-GB" dirty="0"/>
          </a:p>
        </p:txBody>
      </p:sp>
      <p:graphicFrame>
        <p:nvGraphicFramePr>
          <p:cNvPr id="4" name="Table 3"/>
          <p:cNvGraphicFramePr>
            <a:graphicFrameLocks noGrp="1"/>
          </p:cNvGraphicFramePr>
          <p:nvPr>
            <p:extLst/>
          </p:nvPr>
        </p:nvGraphicFramePr>
        <p:xfrm>
          <a:off x="191077" y="1391606"/>
          <a:ext cx="8530137" cy="2651760"/>
        </p:xfrm>
        <a:graphic>
          <a:graphicData uri="http://schemas.openxmlformats.org/drawingml/2006/table">
            <a:tbl>
              <a:tblPr firstRow="1" bandRow="1">
                <a:tableStyleId>{5C22544A-7EE6-4342-B048-85BDC9FD1C3A}</a:tableStyleId>
              </a:tblPr>
              <a:tblGrid>
                <a:gridCol w="2843379">
                  <a:extLst>
                    <a:ext uri="{9D8B030D-6E8A-4147-A177-3AD203B41FA5}">
                      <a16:colId xmlns:a16="http://schemas.microsoft.com/office/drawing/2014/main" val="1746588574"/>
                    </a:ext>
                  </a:extLst>
                </a:gridCol>
                <a:gridCol w="2843379">
                  <a:extLst>
                    <a:ext uri="{9D8B030D-6E8A-4147-A177-3AD203B41FA5}">
                      <a16:colId xmlns:a16="http://schemas.microsoft.com/office/drawing/2014/main" val="1895871835"/>
                    </a:ext>
                  </a:extLst>
                </a:gridCol>
                <a:gridCol w="2843379">
                  <a:extLst>
                    <a:ext uri="{9D8B030D-6E8A-4147-A177-3AD203B41FA5}">
                      <a16:colId xmlns:a16="http://schemas.microsoft.com/office/drawing/2014/main" val="1040455574"/>
                    </a:ext>
                  </a:extLst>
                </a:gridCol>
              </a:tblGrid>
              <a:tr h="370840">
                <a:tc>
                  <a:txBody>
                    <a:bodyPr/>
                    <a:lstStyle/>
                    <a:p>
                      <a:pPr algn="l"/>
                      <a:r>
                        <a:rPr lang="en-GB" sz="2400" u="sng" dirty="0">
                          <a:effectLst>
                            <a:outerShdw blurRad="38100" dist="38100" dir="2700000" algn="tl">
                              <a:srgbClr val="000000">
                                <a:alpha val="43137"/>
                              </a:srgbClr>
                            </a:outerShdw>
                          </a:effectLst>
                        </a:rPr>
                        <a:t>Phase 1</a:t>
                      </a:r>
                      <a:r>
                        <a:rPr lang="en-GB" sz="2400" dirty="0"/>
                        <a:t>: Planning</a:t>
                      </a:r>
                      <a:r>
                        <a:rPr lang="en-GB" sz="2400" baseline="0" dirty="0"/>
                        <a:t> a Review</a:t>
                      </a:r>
                      <a:endParaRPr lang="en-GB" sz="2400" dirty="0"/>
                    </a:p>
                  </a:txBody>
                  <a:tcPr/>
                </a:tc>
                <a:tc>
                  <a:txBody>
                    <a:bodyPr/>
                    <a:lstStyle/>
                    <a:p>
                      <a:pPr algn="l"/>
                      <a:r>
                        <a:rPr lang="en-GB" sz="2400" u="sng" dirty="0">
                          <a:effectLst>
                            <a:outerShdw blurRad="38100" dist="38100" dir="2700000" algn="tl">
                              <a:srgbClr val="000000">
                                <a:alpha val="43137"/>
                              </a:srgbClr>
                            </a:outerShdw>
                          </a:effectLst>
                        </a:rPr>
                        <a:t>Phase 2</a:t>
                      </a:r>
                      <a:r>
                        <a:rPr lang="en-GB" sz="2400" dirty="0"/>
                        <a:t>: Conducting a Review</a:t>
                      </a:r>
                    </a:p>
                  </a:txBody>
                  <a:tcPr/>
                </a:tc>
                <a:tc>
                  <a:txBody>
                    <a:bodyPr/>
                    <a:lstStyle/>
                    <a:p>
                      <a:pPr algn="l"/>
                      <a:r>
                        <a:rPr lang="en-GB" sz="2400" u="sng" dirty="0">
                          <a:effectLst>
                            <a:outerShdw blurRad="38100" dist="38100" dir="2700000" algn="tl">
                              <a:srgbClr val="000000">
                                <a:alpha val="43137"/>
                              </a:srgbClr>
                            </a:outerShdw>
                          </a:effectLst>
                        </a:rPr>
                        <a:t>Phase 3</a:t>
                      </a:r>
                      <a:r>
                        <a:rPr lang="en-GB" sz="2400" dirty="0"/>
                        <a:t>:</a:t>
                      </a:r>
                      <a:r>
                        <a:rPr lang="en-GB" sz="2400" baseline="0" dirty="0"/>
                        <a:t> Writing and Reporting the Review </a:t>
                      </a:r>
                      <a:endParaRPr lang="en-GB" sz="2400" dirty="0"/>
                    </a:p>
                  </a:txBody>
                  <a:tcPr/>
                </a:tc>
                <a:extLst>
                  <a:ext uri="{0D108BD9-81ED-4DB2-BD59-A6C34878D82A}">
                    <a16:rowId xmlns:a16="http://schemas.microsoft.com/office/drawing/2014/main" val="2079303681"/>
                  </a:ext>
                </a:extLst>
              </a:tr>
              <a:tr h="370840">
                <a:tc>
                  <a:txBody>
                    <a:bodyPr/>
                    <a:lstStyle/>
                    <a:p>
                      <a:pPr algn="l"/>
                      <a:r>
                        <a:rPr lang="en-GB" sz="1800" dirty="0"/>
                        <a:t>- Specify research question</a:t>
                      </a:r>
                    </a:p>
                    <a:p>
                      <a:pPr algn="l"/>
                      <a:r>
                        <a:rPr lang="en-GB" sz="1800" dirty="0"/>
                        <a:t>- Develop a protocol</a:t>
                      </a:r>
                    </a:p>
                  </a:txBody>
                  <a:tcPr/>
                </a:tc>
                <a:tc>
                  <a:txBody>
                    <a:bodyPr/>
                    <a:lstStyle/>
                    <a:p>
                      <a:pPr algn="l"/>
                      <a:r>
                        <a:rPr lang="en-GB" sz="1800" dirty="0"/>
                        <a:t>Search and select studies based on defined criteria</a:t>
                      </a:r>
                    </a:p>
                    <a:p>
                      <a:pPr algn="l"/>
                      <a:r>
                        <a:rPr lang="en-GB" sz="1800" dirty="0"/>
                        <a:t>- Extract data</a:t>
                      </a:r>
                    </a:p>
                    <a:p>
                      <a:pPr algn="l"/>
                      <a:r>
                        <a:rPr lang="en-GB" sz="1800" dirty="0"/>
                        <a:t>- Assess quality</a:t>
                      </a:r>
                    </a:p>
                    <a:p>
                      <a:pPr algn="l"/>
                      <a:r>
                        <a:rPr lang="en-GB" sz="1800" dirty="0"/>
                        <a:t>- </a:t>
                      </a:r>
                      <a:r>
                        <a:rPr lang="en-GB" sz="1800" dirty="0" err="1"/>
                        <a:t>Synthese</a:t>
                      </a:r>
                      <a:r>
                        <a:rPr lang="en-GB" sz="1800" dirty="0"/>
                        <a:t> data </a:t>
                      </a:r>
                    </a:p>
                  </a:txBody>
                  <a:tcPr/>
                </a:tc>
                <a:tc>
                  <a:txBody>
                    <a:bodyPr/>
                    <a:lstStyle/>
                    <a:p>
                      <a:pPr algn="l"/>
                      <a:r>
                        <a:rPr lang="en-GB" sz="1800" dirty="0"/>
                        <a:t>- The component</a:t>
                      </a:r>
                      <a:r>
                        <a:rPr lang="en-GB" sz="1800" baseline="0" dirty="0"/>
                        <a:t> of the report</a:t>
                      </a:r>
                    </a:p>
                    <a:p>
                      <a:pPr algn="l"/>
                      <a:r>
                        <a:rPr lang="en-GB" sz="1800" baseline="0" dirty="0"/>
                        <a:t>- Target an appropriate academic journal</a:t>
                      </a:r>
                      <a:endParaRPr lang="en-GB" sz="1800" dirty="0"/>
                    </a:p>
                  </a:txBody>
                  <a:tcPr/>
                </a:tc>
                <a:extLst>
                  <a:ext uri="{0D108BD9-81ED-4DB2-BD59-A6C34878D82A}">
                    <a16:rowId xmlns:a16="http://schemas.microsoft.com/office/drawing/2014/main" val="1190653196"/>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77" y="4408072"/>
            <a:ext cx="8530136" cy="1595480"/>
          </a:xfrm>
          <a:prstGeom prst="rect">
            <a:avLst/>
          </a:prstGeom>
        </p:spPr>
      </p:pic>
    </p:spTree>
    <p:extLst>
      <p:ext uri="{BB962C8B-B14F-4D97-AF65-F5344CB8AC3E}">
        <p14:creationId xmlns:p14="http://schemas.microsoft.com/office/powerpoint/2010/main" val="355677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280444" y="764704"/>
            <a:ext cx="5810250" cy="504056"/>
          </a:xfrm>
        </p:spPr>
        <p:txBody>
          <a:bodyPr/>
          <a:lstStyle/>
          <a:p>
            <a:pPr eaLnBrk="1" hangingPunct="1">
              <a:defRPr/>
            </a:pPr>
            <a:r>
              <a:rPr lang="en-GB" sz="2000" b="1" dirty="0">
                <a:solidFill>
                  <a:schemeClr val="tx1"/>
                </a:solidFill>
                <a:effectLst>
                  <a:outerShdw blurRad="38100" dist="38100" dir="2700000" algn="tl">
                    <a:srgbClr val="000000">
                      <a:alpha val="43137"/>
                    </a:srgbClr>
                  </a:outerShdw>
                </a:effectLst>
                <a:latin typeface="Garamond" panose="02020404030301010803" pitchFamily="18" charset="0"/>
              </a:rPr>
              <a:t>Major Management Accounting Journals</a:t>
            </a:r>
            <a:endParaRPr lang="en-GB" altLang="en-US" sz="2000" dirty="0">
              <a:solidFill>
                <a:schemeClr val="tx1"/>
              </a:solidFill>
              <a:effectLst>
                <a:outerShdw blurRad="38100" dist="38100" dir="2700000" algn="tl">
                  <a:srgbClr val="000000">
                    <a:alpha val="43137"/>
                  </a:srgbClr>
                </a:outerShdw>
              </a:effectLst>
              <a:latin typeface="Garamond" panose="02020404030301010803" pitchFamily="18" charset="0"/>
            </a:endParaRPr>
          </a:p>
        </p:txBody>
      </p:sp>
      <p:sp>
        <p:nvSpPr>
          <p:cNvPr id="145411" name="Rectangle 3"/>
          <p:cNvSpPr>
            <a:spLocks noGrp="1" noChangeArrowheads="1"/>
          </p:cNvSpPr>
          <p:nvPr>
            <p:ph idx="1"/>
          </p:nvPr>
        </p:nvSpPr>
        <p:spPr>
          <a:xfrm>
            <a:off x="539552" y="1700213"/>
            <a:ext cx="7920236" cy="4773612"/>
          </a:xfrm>
        </p:spPr>
        <p:txBody>
          <a:bodyPr>
            <a:noAutofit/>
          </a:bodyPr>
          <a:lstStyle/>
          <a:p>
            <a:pPr eaLnBrk="1" hangingPunct="1">
              <a:lnSpc>
                <a:spcPct val="90000"/>
              </a:lnSpc>
              <a:buFontTx/>
              <a:buNone/>
              <a:defRPr/>
            </a:pPr>
            <a:r>
              <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Journal of Cost Management</a:t>
            </a:r>
          </a:p>
          <a:p>
            <a:pPr eaLnBrk="1" hangingPunct="1">
              <a:lnSpc>
                <a:spcPct val="90000"/>
              </a:lnSpc>
              <a:buFontTx/>
              <a:buNone/>
              <a:defRPr/>
            </a:pPr>
            <a:r>
              <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http://maaw.info/JournalofCostManagement.htm</a:t>
            </a:r>
            <a:endPar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lnSpc>
                <a:spcPct val="90000"/>
              </a:lnSpc>
              <a:buFontTx/>
              <a:buNone/>
              <a:defRPr/>
            </a:pPr>
            <a:r>
              <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Management Accounting Review</a:t>
            </a:r>
          </a:p>
          <a:p>
            <a:pPr eaLnBrk="1" hangingPunct="1">
              <a:lnSpc>
                <a:spcPct val="90000"/>
              </a:lnSpc>
              <a:buFontTx/>
              <a:buNone/>
              <a:defRPr/>
            </a:pPr>
            <a:r>
              <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http://www.journals.elsevier.com/management-accounting-research/</a:t>
            </a:r>
            <a:endPar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lnSpc>
                <a:spcPct val="90000"/>
              </a:lnSpc>
              <a:buFontTx/>
              <a:buNone/>
              <a:defRPr/>
            </a:pPr>
            <a:r>
              <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Journal of Management Accounting Research</a:t>
            </a:r>
          </a:p>
          <a:p>
            <a:pPr eaLnBrk="1" hangingPunct="1">
              <a:lnSpc>
                <a:spcPct val="90000"/>
              </a:lnSpc>
              <a:buFontTx/>
              <a:buNone/>
              <a:defRPr/>
            </a:pPr>
            <a:r>
              <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http://aaahq.org/MAS/jmar.cfm</a:t>
            </a:r>
            <a:endPar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lnSpc>
                <a:spcPct val="90000"/>
              </a:lnSpc>
              <a:buFontTx/>
              <a:buNone/>
              <a:defRPr/>
            </a:pPr>
            <a:r>
              <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Management Accounting Quarterly </a:t>
            </a:r>
          </a:p>
          <a:p>
            <a:pPr eaLnBrk="1" hangingPunct="1">
              <a:lnSpc>
                <a:spcPct val="90000"/>
              </a:lnSpc>
              <a:buFontTx/>
              <a:buNone/>
              <a:defRPr/>
            </a:pPr>
            <a:r>
              <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http://www.imanet.org/resources_and_publications/management_accounting_quarterly.aspx</a:t>
            </a:r>
            <a:endParaRPr lang="en-GB" altLang="en-US"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lnSpc>
                <a:spcPct val="90000"/>
              </a:lnSpc>
              <a:buFontTx/>
              <a:buNone/>
              <a:defRPr/>
            </a:pPr>
            <a:endParaRPr lang="en-GB" altLang="en-US" sz="2400" dirty="0"/>
          </a:p>
        </p:txBody>
      </p:sp>
      <p:pic>
        <p:nvPicPr>
          <p:cNvPr id="11268" name="Picture 3" descr="C:\Users\khussainey\Desktop\COST MANAGEM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912" y="1676401"/>
            <a:ext cx="1589087" cy="132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C:\Users\khussainey\Desktop\JMA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9724" y="5394325"/>
            <a:ext cx="11509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C:\Users\khussainey\Desktop\MA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367" y="3349303"/>
            <a:ext cx="1259631"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C:\Users\khussainey\Desktop\MAQ.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00" y="5450680"/>
            <a:ext cx="1295400" cy="138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Europe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824" y="404664"/>
            <a:ext cx="1403648"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descr="Management contro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4206" y="620688"/>
            <a:ext cx="959269" cy="10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24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 y="413017"/>
            <a:ext cx="5275385" cy="461665"/>
          </a:xfrm>
          <a:prstGeom prst="rect">
            <a:avLst/>
          </a:prstGeom>
        </p:spPr>
        <p:txBody>
          <a:bodyPr wrap="square">
            <a:spAutoFit/>
          </a:bodyPr>
          <a:lstStyle/>
          <a:p>
            <a:pPr algn="ctr"/>
            <a:r>
              <a:rPr lang="en-GB" sz="2400" b="1" u="sng" dirty="0">
                <a:effectLst>
                  <a:outerShdw blurRad="38100" dist="38100" dir="2700000" algn="tl">
                    <a:srgbClr val="000000">
                      <a:alpha val="43137"/>
                    </a:srgbClr>
                  </a:outerShdw>
                </a:effectLst>
              </a:rPr>
              <a:t>Phase 1</a:t>
            </a:r>
            <a:r>
              <a:rPr lang="en-GB" sz="2400" b="1" dirty="0"/>
              <a:t>: Planning a Review </a:t>
            </a:r>
            <a:r>
              <a:rPr lang="en-GB" sz="2400" b="1" dirty="0">
                <a:solidFill>
                  <a:srgbClr val="FF0000"/>
                </a:solidFill>
              </a:rPr>
              <a:t>Questions</a:t>
            </a:r>
          </a:p>
        </p:txBody>
      </p:sp>
      <p:pic>
        <p:nvPicPr>
          <p:cNvPr id="5" name="Picture 4"/>
          <p:cNvPicPr>
            <a:picLocks noChangeAspect="1"/>
          </p:cNvPicPr>
          <p:nvPr/>
        </p:nvPicPr>
        <p:blipFill>
          <a:blip r:embed="rId2"/>
          <a:stretch>
            <a:fillRect/>
          </a:stretch>
        </p:blipFill>
        <p:spPr>
          <a:xfrm>
            <a:off x="2638949" y="1148912"/>
            <a:ext cx="6019800" cy="1552086"/>
          </a:xfrm>
          <a:prstGeom prst="rect">
            <a:avLst/>
          </a:prstGeom>
        </p:spPr>
      </p:pic>
      <p:sp>
        <p:nvSpPr>
          <p:cNvPr id="6" name="Rectangle 5"/>
          <p:cNvSpPr/>
          <p:nvPr/>
        </p:nvSpPr>
        <p:spPr>
          <a:xfrm>
            <a:off x="182880" y="3154537"/>
            <a:ext cx="8475869" cy="2800767"/>
          </a:xfrm>
          <a:prstGeom prst="rect">
            <a:avLst/>
          </a:prstGeom>
        </p:spPr>
        <p:txBody>
          <a:bodyPr wrap="square">
            <a:spAutoFit/>
          </a:bodyPr>
          <a:lstStyle/>
          <a:p>
            <a:pPr lvl="0" eaLnBrk="0" fontAlgn="base" hangingPunct="0">
              <a:spcBef>
                <a:spcPct val="0"/>
              </a:spcBef>
              <a:spcAft>
                <a:spcPct val="0"/>
              </a:spcAft>
            </a:pPr>
            <a:r>
              <a:rPr lang="en-US" altLang="en-US" sz="2200" dirty="0">
                <a:solidFill>
                  <a:srgbClr val="0070C0"/>
                </a:solidFill>
              </a:rPr>
              <a:t>- Is this review needed and what is the contribution of conducting this review?</a:t>
            </a:r>
          </a:p>
          <a:p>
            <a:pPr lvl="1" indent="-457200" eaLnBrk="0" fontAlgn="base" hangingPunct="0">
              <a:spcBef>
                <a:spcPct val="0"/>
              </a:spcBef>
              <a:spcAft>
                <a:spcPct val="0"/>
              </a:spcAft>
            </a:pPr>
            <a:r>
              <a:rPr lang="en-US" altLang="en-US" sz="2200" dirty="0">
                <a:solidFill>
                  <a:srgbClr val="0070C0"/>
                </a:solidFill>
              </a:rPr>
              <a:t>- What is the potential audience of this review?</a:t>
            </a:r>
          </a:p>
          <a:p>
            <a:pPr lvl="1" indent="-457200" eaLnBrk="0" fontAlgn="base" hangingPunct="0">
              <a:spcBef>
                <a:spcPct val="0"/>
              </a:spcBef>
              <a:spcAft>
                <a:spcPct val="0"/>
              </a:spcAft>
            </a:pPr>
            <a:r>
              <a:rPr lang="en-US" altLang="en-US" sz="2200" dirty="0">
                <a:solidFill>
                  <a:srgbClr val="0070C0"/>
                </a:solidFill>
              </a:rPr>
              <a:t>- What is the specific purpose and research question(s) this review will be addressing?</a:t>
            </a:r>
          </a:p>
          <a:p>
            <a:pPr lvl="1" indent="-457200" eaLnBrk="0" fontAlgn="base" hangingPunct="0">
              <a:spcBef>
                <a:spcPct val="0"/>
              </a:spcBef>
              <a:spcAft>
                <a:spcPct val="0"/>
              </a:spcAft>
            </a:pPr>
            <a:r>
              <a:rPr lang="en-US" altLang="en-US" sz="2200" dirty="0">
                <a:solidFill>
                  <a:srgbClr val="0070C0"/>
                </a:solidFill>
              </a:rPr>
              <a:t>- What is an appropriate method to use of this review's specific purpose?</a:t>
            </a:r>
          </a:p>
          <a:p>
            <a:pPr lvl="1" indent="-457200" eaLnBrk="0" fontAlgn="base" hangingPunct="0">
              <a:spcBef>
                <a:spcPct val="0"/>
              </a:spcBef>
              <a:spcAft>
                <a:spcPct val="0"/>
              </a:spcAft>
            </a:pPr>
            <a:r>
              <a:rPr lang="en-US" altLang="en-US" sz="2200" dirty="0">
                <a:solidFill>
                  <a:srgbClr val="0070C0"/>
                </a:solidFill>
              </a:rPr>
              <a:t>- What is the search strategy for this specific review? </a:t>
            </a:r>
          </a:p>
          <a:p>
            <a:pPr lvl="1" indent="-457200" eaLnBrk="0" fontAlgn="base" hangingPunct="0">
              <a:spcBef>
                <a:spcPct val="0"/>
              </a:spcBef>
              <a:spcAft>
                <a:spcPct val="0"/>
              </a:spcAft>
            </a:pPr>
            <a:r>
              <a:rPr lang="en-US" altLang="en-US" sz="2200" dirty="0">
                <a:solidFill>
                  <a:srgbClr val="0070C0"/>
                </a:solidFill>
              </a:rPr>
              <a:t>(including search terms, databases, inclusion and exclusion criteria etc.)</a:t>
            </a:r>
          </a:p>
        </p:txBody>
      </p:sp>
    </p:spTree>
    <p:extLst>
      <p:ext uri="{BB962C8B-B14F-4D97-AF65-F5344CB8AC3E}">
        <p14:creationId xmlns:p14="http://schemas.microsoft.com/office/powerpoint/2010/main" val="273439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1" y="236810"/>
            <a:ext cx="8358309" cy="536913"/>
          </a:xfrm>
        </p:spPr>
        <p:txBody>
          <a:bodyPr/>
          <a:lstStyle/>
          <a:p>
            <a:pPr algn="ctr"/>
            <a:r>
              <a:rPr lang="en-GB" b="1" dirty="0">
                <a:solidFill>
                  <a:srgbClr val="0070C0"/>
                </a:solidFill>
              </a:rPr>
              <a:t>Develop a protocol</a:t>
            </a:r>
            <a:endParaRPr lang="en-GB" dirty="0">
              <a:solidFill>
                <a:srgbClr val="0070C0"/>
              </a:solidFill>
            </a:endParaRPr>
          </a:p>
        </p:txBody>
      </p:sp>
      <p:sp>
        <p:nvSpPr>
          <p:cNvPr id="4" name="Content Placeholder 3"/>
          <p:cNvSpPr>
            <a:spLocks noGrp="1"/>
          </p:cNvSpPr>
          <p:nvPr>
            <p:ph idx="1"/>
          </p:nvPr>
        </p:nvSpPr>
        <p:spPr>
          <a:xfrm>
            <a:off x="199899" y="906494"/>
            <a:ext cx="8527121" cy="5917517"/>
          </a:xfrm>
          <a:prstGeom prst="rect">
            <a:avLst/>
          </a:prstGeom>
        </p:spPr>
        <p:txBody>
          <a:bodyPr wrap="square">
            <a:spAutoFit/>
          </a:bodyPr>
          <a:lstStyle/>
          <a:p>
            <a:pPr algn="l"/>
            <a:r>
              <a:rPr lang="en-GB" sz="2100" u="sng" dirty="0">
                <a:solidFill>
                  <a:srgbClr val="FF0000"/>
                </a:solidFill>
                <a:latin typeface="Arial" panose="020B0604020202020204" pitchFamily="34" charset="0"/>
                <a:ea typeface="Calibri" panose="020F0502020204030204" pitchFamily="34" charset="0"/>
                <a:cs typeface="Arial" panose="020B0604020202020204" pitchFamily="34" charset="0"/>
              </a:rPr>
              <a:t>The protocol </a:t>
            </a:r>
            <a:r>
              <a:rPr lang="en-GB" sz="2100" dirty="0">
                <a:solidFill>
                  <a:srgbClr val="002060"/>
                </a:solidFill>
                <a:latin typeface="Arial" panose="020B0604020202020204" pitchFamily="34" charset="0"/>
                <a:ea typeface="Calibri" panose="020F0502020204030204" pitchFamily="34" charset="0"/>
                <a:cs typeface="Arial" panose="020B0604020202020204" pitchFamily="34" charset="0"/>
              </a:rPr>
              <a:t>is “a plan that helps to protect objectivity by providing explicit descriptions of the steps to be taken” (Transfield et al. 2003, p. 215). </a:t>
            </a:r>
          </a:p>
          <a:p>
            <a:pPr algn="l"/>
            <a:endParaRPr lang="en-GB" sz="2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2100" dirty="0">
                <a:solidFill>
                  <a:srgbClr val="002060"/>
                </a:solidFill>
                <a:latin typeface="Arial" panose="020B0604020202020204" pitchFamily="34" charset="0"/>
                <a:cs typeface="Arial" panose="020B0604020202020204" pitchFamily="34" charset="0"/>
              </a:rPr>
              <a:t>A description of the steps to be undertaken to systematically review the literature:</a:t>
            </a:r>
          </a:p>
          <a:p>
            <a:pPr marL="0" indent="0">
              <a:buNone/>
            </a:pPr>
            <a:r>
              <a:rPr lang="en-GB" sz="2100" dirty="0">
                <a:solidFill>
                  <a:srgbClr val="FF0000"/>
                </a:solidFill>
                <a:latin typeface="Arial" panose="020B0604020202020204" pitchFamily="34" charset="0"/>
                <a:cs typeface="Arial" panose="020B0604020202020204" pitchFamily="34" charset="0"/>
              </a:rPr>
              <a:t>- How and where studies are going to be found?</a:t>
            </a:r>
          </a:p>
          <a:p>
            <a:pPr marL="0" indent="0">
              <a:buNone/>
            </a:pPr>
            <a:r>
              <a:rPr lang="en-GB" sz="2100" dirty="0">
                <a:solidFill>
                  <a:srgbClr val="FF0000"/>
                </a:solidFill>
                <a:latin typeface="Arial" panose="020B0604020202020204" pitchFamily="34" charset="0"/>
                <a:cs typeface="Arial" panose="020B0604020202020204" pitchFamily="34" charset="0"/>
              </a:rPr>
              <a:t>- What will be criteria for selection of studies?</a:t>
            </a:r>
          </a:p>
          <a:p>
            <a:pPr marL="0" indent="0">
              <a:buNone/>
            </a:pPr>
            <a:r>
              <a:rPr lang="en-GB" sz="2100" dirty="0">
                <a:solidFill>
                  <a:srgbClr val="FF0000"/>
                </a:solidFill>
                <a:latin typeface="Arial" panose="020B0604020202020204" pitchFamily="34" charset="0"/>
                <a:cs typeface="Arial" panose="020B0604020202020204" pitchFamily="34" charset="0"/>
              </a:rPr>
              <a:t>- What are the methods for the analysis?</a:t>
            </a:r>
          </a:p>
          <a:p>
            <a:endParaRPr lang="en-GB" sz="2100" dirty="0">
              <a:solidFill>
                <a:srgbClr val="002060"/>
              </a:solidFill>
              <a:latin typeface="Arial" panose="020B0604020202020204" pitchFamily="34" charset="0"/>
              <a:cs typeface="Arial" panose="020B0604020202020204" pitchFamily="34" charset="0"/>
            </a:endParaRPr>
          </a:p>
          <a:p>
            <a:r>
              <a:rPr lang="en-GB" sz="2100" dirty="0">
                <a:solidFill>
                  <a:srgbClr val="002060"/>
                </a:solidFill>
                <a:latin typeface="Arial" panose="020B0604020202020204" pitchFamily="34" charset="0"/>
                <a:cs typeface="Arial" panose="020B0604020202020204" pitchFamily="34" charset="0"/>
              </a:rPr>
              <a:t>Why do we need this protocol?</a:t>
            </a:r>
          </a:p>
          <a:p>
            <a:pPr marL="0" indent="0">
              <a:buNone/>
            </a:pPr>
            <a:r>
              <a:rPr lang="en-GB" sz="2100" dirty="0">
                <a:solidFill>
                  <a:srgbClr val="002060"/>
                </a:solidFill>
                <a:latin typeface="Arial" panose="020B0604020202020204" pitchFamily="34" charset="0"/>
                <a:cs typeface="Arial" panose="020B0604020202020204" pitchFamily="34" charset="0"/>
              </a:rPr>
              <a:t>- </a:t>
            </a:r>
            <a:r>
              <a:rPr lang="en-GB" sz="2100" dirty="0">
                <a:solidFill>
                  <a:srgbClr val="FF0000"/>
                </a:solidFill>
                <a:latin typeface="Arial" panose="020B0604020202020204" pitchFamily="34" charset="0"/>
                <a:cs typeface="Arial" panose="020B0604020202020204" pitchFamily="34" charset="0"/>
              </a:rPr>
              <a:t>To use as a guidance for the researcher during the review process.</a:t>
            </a:r>
          </a:p>
          <a:p>
            <a:pPr marL="0" indent="0">
              <a:buNone/>
            </a:pPr>
            <a:r>
              <a:rPr lang="en-GB" sz="2100" dirty="0">
                <a:solidFill>
                  <a:srgbClr val="FF0000"/>
                </a:solidFill>
                <a:latin typeface="Arial" panose="020B0604020202020204" pitchFamily="34" charset="0"/>
                <a:cs typeface="Arial" panose="020B0604020202020204" pitchFamily="34" charset="0"/>
              </a:rPr>
              <a:t>- To ensure replicability (Other researchers follow the same steps and reach the same conclusion). </a:t>
            </a:r>
            <a:endParaRPr lang="en-GB" sz="2100" dirty="0">
              <a:solidFill>
                <a:srgbClr val="002060"/>
              </a:solidFill>
              <a:latin typeface="Arial" panose="020B0604020202020204" pitchFamily="34" charset="0"/>
              <a:cs typeface="Arial" panose="020B0604020202020204" pitchFamily="34" charset="0"/>
            </a:endParaRPr>
          </a:p>
          <a:p>
            <a:pPr algn="l"/>
            <a:endParaRPr lang="en-GB" b="1" dirty="0">
              <a:solidFill>
                <a:srgbClr val="002060"/>
              </a:solidFill>
            </a:endParaRPr>
          </a:p>
        </p:txBody>
      </p:sp>
    </p:spTree>
    <p:extLst>
      <p:ext uri="{BB962C8B-B14F-4D97-AF65-F5344CB8AC3E}">
        <p14:creationId xmlns:p14="http://schemas.microsoft.com/office/powerpoint/2010/main" val="3688673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0"/>
          <a:ext cx="8806375" cy="4152781"/>
        </p:xfrm>
        <a:graphic>
          <a:graphicData uri="http://schemas.openxmlformats.org/drawingml/2006/table">
            <a:tbl>
              <a:tblPr firstRow="1" bandRow="1">
                <a:tableStyleId>{5C22544A-7EE6-4342-B048-85BDC9FD1C3A}</a:tableStyleId>
              </a:tblPr>
              <a:tblGrid>
                <a:gridCol w="8806375">
                  <a:extLst>
                    <a:ext uri="{9D8B030D-6E8A-4147-A177-3AD203B41FA5}">
                      <a16:colId xmlns:a16="http://schemas.microsoft.com/office/drawing/2014/main" val="346525904"/>
                    </a:ext>
                  </a:extLst>
                </a:gridCol>
              </a:tblGrid>
              <a:tr h="848661">
                <a:tc>
                  <a:txBody>
                    <a:bodyPr/>
                    <a:lstStyle/>
                    <a:p>
                      <a:pPr algn="ctr"/>
                      <a:r>
                        <a:rPr lang="en-GB" sz="4400" dirty="0"/>
                        <a:t>A template of a protocol </a:t>
                      </a:r>
                    </a:p>
                  </a:txBody>
                  <a:tcPr/>
                </a:tc>
                <a:extLst>
                  <a:ext uri="{0D108BD9-81ED-4DB2-BD59-A6C34878D82A}">
                    <a16:rowId xmlns:a16="http://schemas.microsoft.com/office/drawing/2014/main" val="3654635664"/>
                  </a:ext>
                </a:extLst>
              </a:tr>
              <a:tr h="413015">
                <a:tc>
                  <a:txBody>
                    <a:bodyPr/>
                    <a:lstStyle/>
                    <a:p>
                      <a:pPr algn="l"/>
                      <a:r>
                        <a:rPr lang="en-GB" dirty="0"/>
                        <a:t>1. Purpose </a:t>
                      </a:r>
                    </a:p>
                  </a:txBody>
                  <a:tcPr/>
                </a:tc>
                <a:extLst>
                  <a:ext uri="{0D108BD9-81ED-4DB2-BD59-A6C34878D82A}">
                    <a16:rowId xmlns:a16="http://schemas.microsoft.com/office/drawing/2014/main" val="891983451"/>
                  </a:ext>
                </a:extLst>
              </a:tr>
              <a:tr h="413015">
                <a:tc>
                  <a:txBody>
                    <a:bodyPr/>
                    <a:lstStyle/>
                    <a:p>
                      <a:pPr algn="l"/>
                      <a:r>
                        <a:rPr lang="en-GB" dirty="0"/>
                        <a:t>2.</a:t>
                      </a:r>
                      <a:r>
                        <a:rPr lang="en-GB" baseline="0" dirty="0"/>
                        <a:t> Research question </a:t>
                      </a:r>
                      <a:r>
                        <a:rPr lang="en-GB" dirty="0"/>
                        <a:t> </a:t>
                      </a:r>
                    </a:p>
                  </a:txBody>
                  <a:tcPr/>
                </a:tc>
                <a:extLst>
                  <a:ext uri="{0D108BD9-81ED-4DB2-BD59-A6C34878D82A}">
                    <a16:rowId xmlns:a16="http://schemas.microsoft.com/office/drawing/2014/main" val="782378275"/>
                  </a:ext>
                </a:extLst>
              </a:tr>
              <a:tr h="413015">
                <a:tc>
                  <a:txBody>
                    <a:bodyPr/>
                    <a:lstStyle/>
                    <a:p>
                      <a:pPr algn="l"/>
                      <a:r>
                        <a:rPr lang="en-GB" dirty="0"/>
                        <a:t>3. Keywords</a:t>
                      </a:r>
                    </a:p>
                  </a:txBody>
                  <a:tcPr/>
                </a:tc>
                <a:extLst>
                  <a:ext uri="{0D108BD9-81ED-4DB2-BD59-A6C34878D82A}">
                    <a16:rowId xmlns:a16="http://schemas.microsoft.com/office/drawing/2014/main" val="3146689693"/>
                  </a:ext>
                </a:extLst>
              </a:tr>
              <a:tr h="413015">
                <a:tc>
                  <a:txBody>
                    <a:bodyPr/>
                    <a:lstStyle/>
                    <a:p>
                      <a:pPr algn="l"/>
                      <a:r>
                        <a:rPr lang="en-GB" dirty="0"/>
                        <a:t>4. Synonyms</a:t>
                      </a:r>
                    </a:p>
                  </a:txBody>
                  <a:tcPr/>
                </a:tc>
                <a:extLst>
                  <a:ext uri="{0D108BD9-81ED-4DB2-BD59-A6C34878D82A}">
                    <a16:rowId xmlns:a16="http://schemas.microsoft.com/office/drawing/2014/main" val="3128250109"/>
                  </a:ext>
                </a:extLst>
              </a:tr>
              <a:tr h="413015">
                <a:tc>
                  <a:txBody>
                    <a:bodyPr/>
                    <a:lstStyle/>
                    <a:p>
                      <a:pPr algn="l"/>
                      <a:r>
                        <a:rPr lang="en-GB" dirty="0"/>
                        <a:t>5. Search strings</a:t>
                      </a:r>
                    </a:p>
                  </a:txBody>
                  <a:tcPr/>
                </a:tc>
                <a:extLst>
                  <a:ext uri="{0D108BD9-81ED-4DB2-BD59-A6C34878D82A}">
                    <a16:rowId xmlns:a16="http://schemas.microsoft.com/office/drawing/2014/main" val="3128882393"/>
                  </a:ext>
                </a:extLst>
              </a:tr>
              <a:tr h="413015">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dirty="0"/>
                        <a:t>6. Sources of articles</a:t>
                      </a:r>
                    </a:p>
                  </a:txBody>
                  <a:tcPr/>
                </a:tc>
                <a:extLst>
                  <a:ext uri="{0D108BD9-81ED-4DB2-BD59-A6C34878D82A}">
                    <a16:rowId xmlns:a16="http://schemas.microsoft.com/office/drawing/2014/main" val="1140441669"/>
                  </a:ext>
                </a:extLst>
              </a:tr>
              <a:tr h="413015">
                <a:tc>
                  <a:txBody>
                    <a:bodyPr/>
                    <a:lstStyle/>
                    <a:p>
                      <a:pPr algn="l"/>
                      <a:r>
                        <a:rPr lang="en-GB" dirty="0"/>
                        <a:t>7. Inclusion criteria</a:t>
                      </a:r>
                    </a:p>
                  </a:txBody>
                  <a:tcPr/>
                </a:tc>
                <a:extLst>
                  <a:ext uri="{0D108BD9-81ED-4DB2-BD59-A6C34878D82A}">
                    <a16:rowId xmlns:a16="http://schemas.microsoft.com/office/drawing/2014/main" val="830630010"/>
                  </a:ext>
                </a:extLst>
              </a:tr>
              <a:tr h="413015">
                <a:tc>
                  <a:txBody>
                    <a:bodyPr/>
                    <a:lstStyle/>
                    <a:p>
                      <a:pPr algn="l"/>
                      <a:r>
                        <a:rPr lang="en-GB" dirty="0"/>
                        <a:t>8. Exclusion criteria</a:t>
                      </a:r>
                    </a:p>
                  </a:txBody>
                  <a:tcPr/>
                </a:tc>
                <a:extLst>
                  <a:ext uri="{0D108BD9-81ED-4DB2-BD59-A6C34878D82A}">
                    <a16:rowId xmlns:a16="http://schemas.microsoft.com/office/drawing/2014/main" val="464394355"/>
                  </a:ext>
                </a:extLst>
              </a:tr>
            </a:tbl>
          </a:graphicData>
        </a:graphic>
      </p:graphicFrame>
      <p:sp>
        <p:nvSpPr>
          <p:cNvPr id="5" name="Rectangle 4"/>
          <p:cNvSpPr/>
          <p:nvPr/>
        </p:nvSpPr>
        <p:spPr>
          <a:xfrm>
            <a:off x="171380" y="4404418"/>
            <a:ext cx="8510954" cy="1015663"/>
          </a:xfrm>
          <a:prstGeom prst="rect">
            <a:avLst/>
          </a:prstGeom>
        </p:spPr>
        <p:txBody>
          <a:bodyPr wrap="square">
            <a:spAutoFit/>
          </a:bodyPr>
          <a:lstStyle/>
          <a:p>
            <a:pPr algn="l"/>
            <a:r>
              <a:rPr lang="en-GB" sz="2000" b="0" i="0" dirty="0">
                <a:solidFill>
                  <a:srgbClr val="002060"/>
                </a:solidFill>
                <a:effectLst/>
              </a:rPr>
              <a:t>- - Make a reference </a:t>
            </a:r>
            <a:r>
              <a:rPr lang="en-GB" sz="2000" b="1" i="0" dirty="0">
                <a:solidFill>
                  <a:srgbClr val="FF0000"/>
                </a:solidFill>
                <a:effectLst/>
              </a:rPr>
              <a:t>list of relevant papers </a:t>
            </a:r>
            <a:r>
              <a:rPr lang="en-GB" sz="2000" b="0" i="0" dirty="0">
                <a:solidFill>
                  <a:srgbClr val="002060"/>
                </a:solidFill>
                <a:effectLst/>
              </a:rPr>
              <a:t>captured during your search.</a:t>
            </a:r>
          </a:p>
          <a:p>
            <a:pPr algn="l"/>
            <a:r>
              <a:rPr lang="en-GB" sz="2000" b="0" i="0" dirty="0">
                <a:solidFill>
                  <a:srgbClr val="002060"/>
                </a:solidFill>
                <a:effectLst/>
              </a:rPr>
              <a:t>- Search </a:t>
            </a:r>
            <a:r>
              <a:rPr lang="en-GB" sz="2000" b="0" i="0" u="sng" dirty="0">
                <a:solidFill>
                  <a:srgbClr val="FF0000"/>
                </a:solidFill>
                <a:effectLst/>
              </a:rPr>
              <a:t>with</a:t>
            </a:r>
            <a:r>
              <a:rPr lang="en-GB" sz="2000" b="0" i="0" dirty="0">
                <a:solidFill>
                  <a:srgbClr val="002060"/>
                </a:solidFill>
                <a:effectLst/>
              </a:rPr>
              <a:t> and </a:t>
            </a:r>
            <a:r>
              <a:rPr lang="en-GB" sz="2000" b="0" i="0" u="sng" dirty="0">
                <a:solidFill>
                  <a:srgbClr val="FF0000"/>
                </a:solidFill>
                <a:effectLst/>
              </a:rPr>
              <a:t>without</a:t>
            </a:r>
            <a:r>
              <a:rPr lang="en-GB" sz="2000" b="0" i="0" dirty="0">
                <a:solidFill>
                  <a:srgbClr val="002060"/>
                </a:solidFill>
                <a:effectLst/>
              </a:rPr>
              <a:t> </a:t>
            </a:r>
            <a:r>
              <a:rPr lang="en-GB" sz="2000" b="1" i="0" dirty="0">
                <a:solidFill>
                  <a:srgbClr val="FF0000"/>
                </a:solidFill>
                <a:effectLst>
                  <a:outerShdw blurRad="38100" dist="38100" dir="2700000" algn="tl">
                    <a:srgbClr val="000000">
                      <a:alpha val="43137"/>
                    </a:srgbClr>
                  </a:outerShdw>
                </a:effectLst>
              </a:rPr>
              <a:t>restrictions</a:t>
            </a:r>
            <a:r>
              <a:rPr lang="en-GB" sz="2000" b="0" i="0" dirty="0">
                <a:solidFill>
                  <a:srgbClr val="002060"/>
                </a:solidFill>
                <a:effectLst/>
              </a:rPr>
              <a:t> (language, publication quality) to estimate the number of excluded papers.   </a:t>
            </a:r>
          </a:p>
        </p:txBody>
      </p:sp>
    </p:spTree>
    <p:extLst>
      <p:ext uri="{BB962C8B-B14F-4D97-AF65-F5344CB8AC3E}">
        <p14:creationId xmlns:p14="http://schemas.microsoft.com/office/powerpoint/2010/main" val="64308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4" y="391554"/>
            <a:ext cx="8358309" cy="621319"/>
          </a:xfrm>
        </p:spPr>
        <p:txBody>
          <a:bodyPr/>
          <a:lstStyle/>
          <a:p>
            <a:r>
              <a:rPr lang="en-GB" dirty="0">
                <a:ea typeface="Calibri" panose="020F0502020204030204" pitchFamily="34" charset="0"/>
                <a:cs typeface="Arial" panose="020B0604020202020204" pitchFamily="34" charset="0"/>
              </a:rPr>
              <a:t>Create an effective keyword list</a:t>
            </a:r>
            <a:endParaRPr lang="en-GB" dirty="0"/>
          </a:p>
        </p:txBody>
      </p:sp>
      <p:sp>
        <p:nvSpPr>
          <p:cNvPr id="3" name="Content Placeholder 2"/>
          <p:cNvSpPr>
            <a:spLocks noGrp="1"/>
          </p:cNvSpPr>
          <p:nvPr>
            <p:ph idx="1"/>
          </p:nvPr>
        </p:nvSpPr>
        <p:spPr>
          <a:xfrm>
            <a:off x="347562" y="1145646"/>
            <a:ext cx="8373651" cy="4425748"/>
          </a:xfrm>
        </p:spPr>
        <p:txBody>
          <a:bodyPr/>
          <a:lstStyle/>
          <a:p>
            <a:r>
              <a:rPr lang="en-GB" b="1" dirty="0">
                <a:solidFill>
                  <a:srgbClr val="FF0000"/>
                </a:solidFill>
              </a:rPr>
              <a:t>Keywords</a:t>
            </a:r>
            <a:r>
              <a:rPr lang="en-GB" dirty="0">
                <a:solidFill>
                  <a:srgbClr val="002060"/>
                </a:solidFill>
              </a:rPr>
              <a:t> used for literature search should be clearly described with information on their relevance to the research question.</a:t>
            </a:r>
          </a:p>
          <a:p>
            <a:r>
              <a:rPr lang="en-GB" dirty="0"/>
              <a:t>Example: to search for articles on forward-looking disclosure, you could use</a:t>
            </a:r>
          </a:p>
          <a:p>
            <a:pPr marL="0" indent="0">
              <a:buNone/>
            </a:pPr>
            <a:r>
              <a:rPr lang="en-GB" i="1" dirty="0">
                <a:solidFill>
                  <a:srgbClr val="FF0000"/>
                </a:solidFill>
                <a:ea typeface="Calibri" panose="020F0502020204030204" pitchFamily="34" charset="0"/>
              </a:rPr>
              <a:t>Forward-looking reporting, </a:t>
            </a:r>
          </a:p>
          <a:p>
            <a:pPr marL="0" indent="0">
              <a:buNone/>
            </a:pPr>
            <a:r>
              <a:rPr lang="en-GB" i="1" dirty="0">
                <a:solidFill>
                  <a:srgbClr val="FF0000"/>
                </a:solidFill>
                <a:ea typeface="Calibri" panose="020F0502020204030204" pitchFamily="34" charset="0"/>
              </a:rPr>
              <a:t>Forward-looking disclosure,</a:t>
            </a:r>
          </a:p>
          <a:p>
            <a:pPr marL="0" indent="0">
              <a:buNone/>
            </a:pPr>
            <a:r>
              <a:rPr lang="en-GB" i="1" dirty="0">
                <a:solidFill>
                  <a:srgbClr val="FF0000"/>
                </a:solidFill>
                <a:ea typeface="Calibri" panose="020F0502020204030204" pitchFamily="34" charset="0"/>
              </a:rPr>
              <a:t>Forward-looking Information, </a:t>
            </a:r>
          </a:p>
          <a:p>
            <a:pPr marL="0" indent="0">
              <a:buNone/>
            </a:pPr>
            <a:r>
              <a:rPr lang="en-GB" i="1" dirty="0">
                <a:solidFill>
                  <a:srgbClr val="FF0000"/>
                </a:solidFill>
                <a:ea typeface="Calibri" panose="020F0502020204030204" pitchFamily="34" charset="0"/>
              </a:rPr>
              <a:t>Future-oriented disclosure,</a:t>
            </a:r>
          </a:p>
          <a:p>
            <a:pPr marL="0" indent="0">
              <a:buNone/>
            </a:pPr>
            <a:r>
              <a:rPr lang="en-GB" i="1" dirty="0">
                <a:solidFill>
                  <a:srgbClr val="FF0000"/>
                </a:solidFill>
                <a:ea typeface="Calibri" panose="020F0502020204030204" pitchFamily="34" charset="0"/>
              </a:rPr>
              <a:t>Future-oriented information</a:t>
            </a:r>
          </a:p>
          <a:p>
            <a:pPr marL="0" indent="0">
              <a:buNone/>
            </a:pPr>
            <a:r>
              <a:rPr lang="en-GB" i="1" dirty="0">
                <a:solidFill>
                  <a:srgbClr val="FF0000"/>
                </a:solidFill>
                <a:ea typeface="Calibri" panose="020F0502020204030204" pitchFamily="34" charset="0"/>
              </a:rPr>
              <a:t>Future-oriented reporting</a:t>
            </a:r>
          </a:p>
          <a:p>
            <a:pPr marL="0" indent="0">
              <a:buNone/>
            </a:pPr>
            <a:r>
              <a:rPr lang="en-GB" i="1" dirty="0">
                <a:solidFill>
                  <a:srgbClr val="FF0000"/>
                </a:solidFill>
                <a:ea typeface="Calibri" panose="020F0502020204030204" pitchFamily="34" charset="0"/>
              </a:rPr>
              <a:t>Forward-looking narrative </a:t>
            </a:r>
          </a:p>
          <a:p>
            <a:pPr marL="0" indent="0">
              <a:buNone/>
            </a:pPr>
            <a:r>
              <a:rPr lang="en-GB" i="1" dirty="0">
                <a:solidFill>
                  <a:srgbClr val="FF0000"/>
                </a:solidFill>
                <a:ea typeface="Calibri" panose="020F0502020204030204" pitchFamily="34" charset="0"/>
              </a:rPr>
              <a:t>Forward-looking narratives</a:t>
            </a:r>
          </a:p>
          <a:p>
            <a:pPr marL="0" indent="0">
              <a:buNone/>
            </a:pPr>
            <a:r>
              <a:rPr lang="en-GB" i="1" dirty="0">
                <a:solidFill>
                  <a:srgbClr val="FF0000"/>
                </a:solidFill>
                <a:ea typeface="Calibri" panose="020F0502020204030204" pitchFamily="34" charset="0"/>
              </a:rPr>
              <a:t>Management earnings forecasts </a:t>
            </a:r>
          </a:p>
          <a:p>
            <a:pPr marL="0" indent="0">
              <a:buNone/>
            </a:pPr>
            <a:r>
              <a:rPr lang="en-GB" i="1" dirty="0">
                <a:solidFill>
                  <a:srgbClr val="FF0000"/>
                </a:solidFill>
                <a:ea typeface="Calibri" panose="020F0502020204030204" pitchFamily="34" charset="0"/>
              </a:rPr>
              <a:t>Managers’ earnings forecasts </a:t>
            </a:r>
          </a:p>
          <a:p>
            <a:pPr marL="0" indent="0">
              <a:buNone/>
            </a:pPr>
            <a:endParaRPr lang="en-GB" i="1" dirty="0">
              <a:solidFill>
                <a:srgbClr val="FF0000"/>
              </a:solidFill>
              <a:ea typeface="Calibri" panose="020F0502020204030204" pitchFamily="34" charset="0"/>
            </a:endParaRPr>
          </a:p>
        </p:txBody>
      </p:sp>
    </p:spTree>
    <p:extLst>
      <p:ext uri="{BB962C8B-B14F-4D97-AF65-F5344CB8AC3E}">
        <p14:creationId xmlns:p14="http://schemas.microsoft.com/office/powerpoint/2010/main" val="1331108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Calibri" panose="020F0502020204030204" pitchFamily="34" charset="0"/>
                <a:cs typeface="Arial" panose="020B0604020202020204" pitchFamily="34" charset="0"/>
              </a:rPr>
              <a:t>Identify the target search engines and databases</a:t>
            </a:r>
            <a:br>
              <a:rPr lang="en-GB" dirty="0"/>
            </a:br>
            <a:endParaRPr lang="en-GB" dirty="0"/>
          </a:p>
        </p:txBody>
      </p:sp>
      <p:sp>
        <p:nvSpPr>
          <p:cNvPr id="3" name="Content Placeholder 2"/>
          <p:cNvSpPr>
            <a:spLocks noGrp="1"/>
          </p:cNvSpPr>
          <p:nvPr>
            <p:ph idx="1"/>
          </p:nvPr>
        </p:nvSpPr>
        <p:spPr/>
        <p:txBody>
          <a:bodyPr/>
          <a:lstStyle/>
          <a:p>
            <a:pPr indent="457200">
              <a:lnSpc>
                <a:spcPct val="150000"/>
              </a:lnSpc>
              <a:tabLst>
                <a:tab pos="90170" algn="l"/>
              </a:tabLst>
            </a:pPr>
            <a:r>
              <a:rPr lang="en-GB" u="sng" dirty="0">
                <a:solidFill>
                  <a:srgbClr val="0000FF"/>
                </a:solidFill>
                <a:ea typeface="Calibri" panose="020F0502020204030204" pitchFamily="34" charset="0"/>
                <a:cs typeface="Arial" panose="020B0604020202020204" pitchFamily="34" charset="0"/>
                <a:hlinkClick r:id="rId2"/>
              </a:rPr>
              <a:t>https://ww.google.com</a:t>
            </a:r>
            <a:endParaRPr lang="en-GB" u="sng" dirty="0">
              <a:solidFill>
                <a:srgbClr val="0000FF"/>
              </a:solidFill>
              <a:ea typeface="Calibri" panose="020F0502020204030204" pitchFamily="34" charset="0"/>
              <a:cs typeface="Arial" panose="020B0604020202020204" pitchFamily="34" charset="0"/>
            </a:endParaRPr>
          </a:p>
          <a:p>
            <a:pPr indent="457200">
              <a:lnSpc>
                <a:spcPct val="150000"/>
              </a:lnSpc>
              <a:tabLst>
                <a:tab pos="90170" algn="l"/>
              </a:tabLst>
            </a:pPr>
            <a:r>
              <a:rPr lang="en-GB" u="sng" dirty="0">
                <a:solidFill>
                  <a:srgbClr val="0000FF"/>
                </a:solidFill>
                <a:ea typeface="Calibri" panose="020F0502020204030204" pitchFamily="34" charset="0"/>
                <a:cs typeface="Arial" panose="020B0604020202020204" pitchFamily="34" charset="0"/>
                <a:hlinkClick r:id="rId3"/>
              </a:rPr>
              <a:t>https://scholar.google.co.uk</a:t>
            </a:r>
            <a:endParaRPr lang="en-GB" u="sng" dirty="0">
              <a:solidFill>
                <a:srgbClr val="0000FF"/>
              </a:solidFill>
              <a:ea typeface="Calibri" panose="020F0502020204030204" pitchFamily="34" charset="0"/>
              <a:cs typeface="Arial" panose="020B0604020202020204" pitchFamily="34" charset="0"/>
            </a:endParaRPr>
          </a:p>
          <a:p>
            <a:pPr indent="457200">
              <a:lnSpc>
                <a:spcPct val="150000"/>
              </a:lnSpc>
              <a:tabLst>
                <a:tab pos="90170" algn="l"/>
              </a:tabLst>
            </a:pPr>
            <a:r>
              <a:rPr lang="en-GB" dirty="0">
                <a:ea typeface="Calibri" panose="020F0502020204030204" pitchFamily="34" charset="0"/>
                <a:cs typeface="Arial" panose="020B0604020202020204" pitchFamily="34" charset="0"/>
              </a:rPr>
              <a:t>Other databases such as:</a:t>
            </a:r>
          </a:p>
          <a:p>
            <a:pPr indent="457200">
              <a:tabLst>
                <a:tab pos="90170" algn="l"/>
              </a:tabLst>
            </a:pPr>
            <a:r>
              <a:rPr lang="en-GB" i="1" dirty="0">
                <a:solidFill>
                  <a:srgbClr val="FF0000"/>
                </a:solidFill>
                <a:ea typeface="Calibri" panose="020F0502020204030204" pitchFamily="34" charset="0"/>
                <a:cs typeface="Arial" panose="020B0604020202020204" pitchFamily="34" charset="0"/>
              </a:rPr>
              <a:t>Emerald, </a:t>
            </a:r>
          </a:p>
          <a:p>
            <a:pPr indent="457200">
              <a:tabLst>
                <a:tab pos="90170" algn="l"/>
              </a:tabLst>
            </a:pPr>
            <a:r>
              <a:rPr lang="en-GB" i="1" dirty="0" err="1">
                <a:solidFill>
                  <a:srgbClr val="FF0000"/>
                </a:solidFill>
                <a:ea typeface="Calibri" panose="020F0502020204030204" pitchFamily="34" charset="0"/>
                <a:cs typeface="Arial" panose="020B0604020202020204" pitchFamily="34" charset="0"/>
              </a:rPr>
              <a:t>ScienceDirect</a:t>
            </a:r>
            <a:r>
              <a:rPr lang="en-GB" i="1" dirty="0">
                <a:solidFill>
                  <a:srgbClr val="FF0000"/>
                </a:solidFill>
                <a:ea typeface="Calibri" panose="020F0502020204030204" pitchFamily="34" charset="0"/>
                <a:cs typeface="Arial" panose="020B0604020202020204" pitchFamily="34" charset="0"/>
              </a:rPr>
              <a:t>,</a:t>
            </a:r>
          </a:p>
          <a:p>
            <a:pPr indent="457200">
              <a:tabLst>
                <a:tab pos="90170" algn="l"/>
              </a:tabLst>
            </a:pPr>
            <a:r>
              <a:rPr lang="en-GB" i="1" dirty="0">
                <a:solidFill>
                  <a:srgbClr val="FF0000"/>
                </a:solidFill>
                <a:ea typeface="Calibri" panose="020F0502020204030204" pitchFamily="34" charset="0"/>
                <a:cs typeface="Arial" panose="020B0604020202020204" pitchFamily="34" charset="0"/>
              </a:rPr>
              <a:t>IEEE Explore, </a:t>
            </a:r>
          </a:p>
          <a:p>
            <a:pPr indent="457200">
              <a:tabLst>
                <a:tab pos="90170" algn="l"/>
              </a:tabLst>
            </a:pPr>
            <a:r>
              <a:rPr lang="en-GB" i="1" dirty="0">
                <a:solidFill>
                  <a:srgbClr val="FF0000"/>
                </a:solidFill>
                <a:ea typeface="Calibri" panose="020F0502020204030204" pitchFamily="34" charset="0"/>
                <a:cs typeface="Arial" panose="020B0604020202020204" pitchFamily="34" charset="0"/>
              </a:rPr>
              <a:t>JSTOR, </a:t>
            </a:r>
          </a:p>
          <a:p>
            <a:pPr indent="457200">
              <a:tabLst>
                <a:tab pos="90170" algn="l"/>
              </a:tabLst>
            </a:pPr>
            <a:r>
              <a:rPr lang="en-GB" i="1" dirty="0" err="1">
                <a:solidFill>
                  <a:srgbClr val="FF0000"/>
                </a:solidFill>
                <a:ea typeface="Calibri" panose="020F0502020204030204" pitchFamily="34" charset="0"/>
                <a:cs typeface="Arial" panose="020B0604020202020204" pitchFamily="34" charset="0"/>
              </a:rPr>
              <a:t>SpringerLink</a:t>
            </a:r>
            <a:r>
              <a:rPr lang="en-GB" i="1" dirty="0">
                <a:solidFill>
                  <a:srgbClr val="FF0000"/>
                </a:solidFill>
                <a:ea typeface="Calibri" panose="020F0502020204030204" pitchFamily="34" charset="0"/>
                <a:cs typeface="Arial" panose="020B0604020202020204" pitchFamily="34" charset="0"/>
              </a:rPr>
              <a:t>, </a:t>
            </a:r>
          </a:p>
          <a:p>
            <a:pPr indent="457200">
              <a:tabLst>
                <a:tab pos="90170" algn="l"/>
              </a:tabLst>
            </a:pPr>
            <a:r>
              <a:rPr lang="en-GB" i="1" dirty="0">
                <a:solidFill>
                  <a:srgbClr val="FF0000"/>
                </a:solidFill>
                <a:ea typeface="Calibri" panose="020F0502020204030204" pitchFamily="34" charset="0"/>
                <a:cs typeface="Arial" panose="020B0604020202020204" pitchFamily="34" charset="0"/>
              </a:rPr>
              <a:t>Wiley Online Library, </a:t>
            </a:r>
          </a:p>
          <a:p>
            <a:pPr indent="457200">
              <a:tabLst>
                <a:tab pos="90170" algn="l"/>
              </a:tabLst>
            </a:pPr>
            <a:r>
              <a:rPr lang="en-GB" i="1" dirty="0">
                <a:solidFill>
                  <a:srgbClr val="FF0000"/>
                </a:solidFill>
                <a:ea typeface="Calibri" panose="020F0502020204030204" pitchFamily="34" charset="0"/>
                <a:cs typeface="Arial" panose="020B0604020202020204" pitchFamily="34" charset="0"/>
              </a:rPr>
              <a:t>ProQuest. </a:t>
            </a:r>
          </a:p>
          <a:p>
            <a:endParaRPr lang="en-GB" dirty="0"/>
          </a:p>
        </p:txBody>
      </p:sp>
    </p:spTree>
    <p:extLst>
      <p:ext uri="{BB962C8B-B14F-4D97-AF65-F5344CB8AC3E}">
        <p14:creationId xmlns:p14="http://schemas.microsoft.com/office/powerpoint/2010/main" val="2606616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2" y="279013"/>
            <a:ext cx="8358309" cy="725955"/>
          </a:xfrm>
        </p:spPr>
        <p:txBody>
          <a:bodyPr/>
          <a:lstStyle/>
          <a:p>
            <a:pPr algn="ctr"/>
            <a:r>
              <a:rPr lang="en-GB" dirty="0"/>
              <a:t>Inclusion criteria</a:t>
            </a:r>
          </a:p>
        </p:txBody>
      </p:sp>
      <p:sp>
        <p:nvSpPr>
          <p:cNvPr id="3" name="Content Placeholder 2"/>
          <p:cNvSpPr>
            <a:spLocks noGrp="1"/>
          </p:cNvSpPr>
          <p:nvPr>
            <p:ph idx="1"/>
          </p:nvPr>
        </p:nvSpPr>
        <p:spPr>
          <a:xfrm>
            <a:off x="332220" y="1004968"/>
            <a:ext cx="8373651" cy="4425748"/>
          </a:xfrm>
        </p:spPr>
        <p:txBody>
          <a:bodyPr/>
          <a:lstStyle/>
          <a:p>
            <a:pPr indent="0">
              <a:buNone/>
              <a:tabLst>
                <a:tab pos="90170" algn="l"/>
              </a:tabLst>
            </a:pPr>
            <a:r>
              <a:rPr lang="en-GB" dirty="0">
                <a:solidFill>
                  <a:srgbClr val="002060"/>
                </a:solidFill>
                <a:ea typeface="Calibri" panose="020F0502020204030204" pitchFamily="34" charset="0"/>
                <a:cs typeface="Arial" panose="020B0604020202020204" pitchFamily="34" charset="0"/>
              </a:rPr>
              <a:t>(1) Forward-looking disclosure is the main focus of the article.</a:t>
            </a:r>
          </a:p>
          <a:p>
            <a:pPr indent="457200">
              <a:tabLst>
                <a:tab pos="90170" algn="l"/>
              </a:tabLst>
            </a:pPr>
            <a:endParaRPr lang="en-GB" dirty="0">
              <a:solidFill>
                <a:srgbClr val="002060"/>
              </a:solidFill>
              <a:ea typeface="Calibri" panose="020F0502020204030204" pitchFamily="34" charset="0"/>
              <a:cs typeface="Arial" panose="020B0604020202020204" pitchFamily="34" charset="0"/>
            </a:endParaRPr>
          </a:p>
          <a:p>
            <a:pPr indent="0">
              <a:buNone/>
              <a:tabLst>
                <a:tab pos="90170" algn="l"/>
              </a:tabLst>
            </a:pPr>
            <a:r>
              <a:rPr lang="en-GB" dirty="0">
                <a:solidFill>
                  <a:srgbClr val="002060"/>
                </a:solidFill>
                <a:ea typeface="Calibri" panose="020F0502020204030204" pitchFamily="34" charset="0"/>
                <a:cs typeface="Arial" panose="020B0604020202020204" pitchFamily="34" charset="0"/>
              </a:rPr>
              <a:t>(2) The article is published in </a:t>
            </a:r>
            <a:r>
              <a:rPr lang="en-GB" u="sng" dirty="0">
                <a:solidFill>
                  <a:srgbClr val="002060"/>
                </a:solidFill>
                <a:ea typeface="Calibri" panose="020F0502020204030204" pitchFamily="34" charset="0"/>
                <a:cs typeface="Arial" panose="020B0604020202020204" pitchFamily="34" charset="0"/>
              </a:rPr>
              <a:t>academic</a:t>
            </a:r>
            <a:r>
              <a:rPr lang="en-GB" dirty="0">
                <a:solidFill>
                  <a:srgbClr val="002060"/>
                </a:solidFill>
                <a:ea typeface="Calibri" panose="020F0502020204030204" pitchFamily="34" charset="0"/>
                <a:cs typeface="Arial" panose="020B0604020202020204" pitchFamily="34" charset="0"/>
              </a:rPr>
              <a:t> journal and available online.  </a:t>
            </a:r>
          </a:p>
          <a:p>
            <a:pPr indent="0">
              <a:buNone/>
              <a:tabLst>
                <a:tab pos="90170" algn="l"/>
              </a:tabLst>
            </a:pPr>
            <a:endParaRPr lang="en-GB" dirty="0">
              <a:solidFill>
                <a:srgbClr val="002060"/>
              </a:solidFill>
              <a:ea typeface="Calibri" panose="020F0502020204030204" pitchFamily="34" charset="0"/>
              <a:cs typeface="Arial" panose="020B0604020202020204" pitchFamily="34" charset="0"/>
            </a:endParaRPr>
          </a:p>
          <a:p>
            <a:pPr indent="0">
              <a:buNone/>
              <a:tabLst>
                <a:tab pos="90170" algn="l"/>
              </a:tabLst>
            </a:pPr>
            <a:r>
              <a:rPr lang="en-GB" dirty="0">
                <a:solidFill>
                  <a:srgbClr val="002060"/>
                </a:solidFill>
                <a:ea typeface="Calibri" panose="020F0502020204030204" pitchFamily="34" charset="0"/>
                <a:cs typeface="Arial" panose="020B0604020202020204" pitchFamily="34" charset="0"/>
              </a:rPr>
              <a:t>(3) The article is written by </a:t>
            </a:r>
            <a:r>
              <a:rPr lang="en-GB" u="sng" dirty="0">
                <a:solidFill>
                  <a:srgbClr val="002060"/>
                </a:solidFill>
                <a:ea typeface="Calibri" panose="020F0502020204030204" pitchFamily="34" charset="0"/>
                <a:cs typeface="Arial" panose="020B0604020202020204" pitchFamily="34" charset="0"/>
              </a:rPr>
              <a:t>academic </a:t>
            </a:r>
            <a:r>
              <a:rPr lang="en-GB" dirty="0">
                <a:solidFill>
                  <a:srgbClr val="002060"/>
                </a:solidFill>
                <a:ea typeface="Calibri" panose="020F0502020204030204" pitchFamily="34" charset="0"/>
                <a:cs typeface="Arial" panose="020B0604020202020204" pitchFamily="34" charset="0"/>
              </a:rPr>
              <a:t>researchers (i.e., articles written by professional researchers are excluded).</a:t>
            </a:r>
          </a:p>
          <a:p>
            <a:pPr indent="0">
              <a:buNone/>
              <a:tabLst>
                <a:tab pos="90170" algn="l"/>
              </a:tabLst>
            </a:pPr>
            <a:endParaRPr lang="en-GB" dirty="0">
              <a:solidFill>
                <a:srgbClr val="002060"/>
              </a:solidFill>
              <a:ea typeface="Calibri" panose="020F0502020204030204" pitchFamily="34" charset="0"/>
              <a:cs typeface="Arial" panose="020B0604020202020204" pitchFamily="34" charset="0"/>
            </a:endParaRPr>
          </a:p>
          <a:p>
            <a:pPr indent="0">
              <a:buNone/>
              <a:tabLst>
                <a:tab pos="90170" algn="l"/>
              </a:tabLst>
            </a:pPr>
            <a:r>
              <a:rPr lang="en-GB" dirty="0">
                <a:solidFill>
                  <a:srgbClr val="002060"/>
                </a:solidFill>
                <a:ea typeface="Calibri" panose="020F0502020204030204" pitchFamily="34" charset="0"/>
                <a:cs typeface="Arial" panose="020B0604020202020204" pitchFamily="34" charset="0"/>
              </a:rPr>
              <a:t>(4) The article is written in English.</a:t>
            </a:r>
          </a:p>
          <a:p>
            <a:pPr indent="0">
              <a:buNone/>
              <a:tabLst>
                <a:tab pos="90170" algn="l"/>
              </a:tabLst>
            </a:pPr>
            <a:endParaRPr lang="en-GB" dirty="0">
              <a:solidFill>
                <a:srgbClr val="002060"/>
              </a:solidFill>
              <a:ea typeface="Calibri" panose="020F0502020204030204" pitchFamily="34" charset="0"/>
              <a:cs typeface="Arial" panose="020B0604020202020204" pitchFamily="34" charset="0"/>
            </a:endParaRPr>
          </a:p>
          <a:p>
            <a:pPr indent="0">
              <a:buNone/>
              <a:tabLst>
                <a:tab pos="90170" algn="l"/>
              </a:tabLst>
            </a:pPr>
            <a:r>
              <a:rPr lang="en-GB" dirty="0">
                <a:solidFill>
                  <a:srgbClr val="002060"/>
                </a:solidFill>
                <a:ea typeface="Calibri" panose="020F0502020204030204" pitchFamily="34" charset="0"/>
                <a:cs typeface="Arial" panose="020B0604020202020204" pitchFamily="34" charset="0"/>
              </a:rPr>
              <a:t>(5) The article is published in the period between 2009 and 2020</a:t>
            </a:r>
          </a:p>
          <a:p>
            <a:pPr indent="0">
              <a:buNone/>
              <a:tabLst>
                <a:tab pos="90170" algn="l"/>
              </a:tabLst>
            </a:pPr>
            <a:endParaRPr lang="en-GB" dirty="0">
              <a:solidFill>
                <a:srgbClr val="002060"/>
              </a:solidFill>
              <a:ea typeface="Calibri" panose="020F0502020204030204" pitchFamily="34" charset="0"/>
              <a:cs typeface="Arial" panose="020B0604020202020204" pitchFamily="34" charset="0"/>
            </a:endParaRPr>
          </a:p>
          <a:p>
            <a:pPr indent="0">
              <a:buNone/>
              <a:tabLst>
                <a:tab pos="90170" algn="l"/>
              </a:tabLst>
            </a:pPr>
            <a:r>
              <a:rPr lang="en-GB" dirty="0">
                <a:solidFill>
                  <a:srgbClr val="002060"/>
                </a:solidFill>
                <a:ea typeface="Calibri" panose="020F0502020204030204" pitchFamily="34" charset="0"/>
                <a:cs typeface="Arial" panose="020B0604020202020204" pitchFamily="34" charset="0"/>
              </a:rPr>
              <a:t>(6) The article should be published in top ranked journals (e.g. 4* or 3*in ABS or A in ABDC).  </a:t>
            </a:r>
          </a:p>
          <a:p>
            <a:pPr indent="0">
              <a:buNone/>
              <a:tabLst>
                <a:tab pos="90170" algn="l"/>
              </a:tabLst>
            </a:pPr>
            <a:endParaRPr lang="en-GB" dirty="0">
              <a:solidFill>
                <a:srgbClr val="002060"/>
              </a:solidFill>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62237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264" y="1696888"/>
            <a:ext cx="7540283" cy="3416320"/>
          </a:xfrm>
          <a:prstGeom prst="rect">
            <a:avLst/>
          </a:prstGeom>
        </p:spPr>
        <p:txBody>
          <a:bodyPr wrap="square">
            <a:spAutoFit/>
          </a:bodyPr>
          <a:lstStyle/>
          <a:p>
            <a:r>
              <a:rPr lang="en-GB" sz="4000" b="1" u="sng" dirty="0">
                <a:solidFill>
                  <a:srgbClr val="002060"/>
                </a:solidFill>
                <a:effectLst>
                  <a:outerShdw blurRad="38100" dist="38100" dir="2700000" algn="tl">
                    <a:srgbClr val="000000">
                      <a:alpha val="43137"/>
                    </a:srgbClr>
                  </a:outerShdw>
                </a:effectLst>
              </a:rPr>
              <a:t>Phase 2</a:t>
            </a:r>
            <a:r>
              <a:rPr lang="en-GB" sz="4000" b="1" u="sng" dirty="0">
                <a:solidFill>
                  <a:srgbClr val="002060"/>
                </a:solidFill>
              </a:rPr>
              <a:t>: Conducting a Review</a:t>
            </a:r>
          </a:p>
          <a:p>
            <a:endParaRPr lang="en-GB" sz="4000" b="1" u="sng" dirty="0">
              <a:solidFill>
                <a:srgbClr val="002060"/>
              </a:solidFill>
            </a:endParaRPr>
          </a:p>
          <a:p>
            <a:r>
              <a:rPr lang="en-GB" sz="2400" dirty="0">
                <a:solidFill>
                  <a:srgbClr val="002060"/>
                </a:solidFill>
              </a:rPr>
              <a:t>- Search and select studies based on defined criteria</a:t>
            </a:r>
          </a:p>
          <a:p>
            <a:r>
              <a:rPr lang="en-GB" sz="2400" dirty="0">
                <a:solidFill>
                  <a:srgbClr val="002060"/>
                </a:solidFill>
              </a:rPr>
              <a:t>- Extract data</a:t>
            </a:r>
          </a:p>
          <a:p>
            <a:r>
              <a:rPr lang="en-GB" sz="2400" dirty="0">
                <a:solidFill>
                  <a:srgbClr val="002060"/>
                </a:solidFill>
              </a:rPr>
              <a:t>- Assess quality (validation)</a:t>
            </a:r>
          </a:p>
          <a:p>
            <a:r>
              <a:rPr lang="en-GB" sz="2400" dirty="0">
                <a:solidFill>
                  <a:srgbClr val="002060"/>
                </a:solidFill>
              </a:rPr>
              <a:t>- </a:t>
            </a:r>
            <a:r>
              <a:rPr lang="en-GB" sz="2400" dirty="0" err="1">
                <a:solidFill>
                  <a:srgbClr val="002060"/>
                </a:solidFill>
              </a:rPr>
              <a:t>Synthese</a:t>
            </a:r>
            <a:r>
              <a:rPr lang="en-GB" sz="2400" dirty="0">
                <a:solidFill>
                  <a:srgbClr val="002060"/>
                </a:solidFill>
              </a:rPr>
              <a:t> data </a:t>
            </a:r>
          </a:p>
          <a:p>
            <a:endParaRPr lang="en-GB" sz="4000" b="1" u="sng" dirty="0"/>
          </a:p>
        </p:txBody>
      </p:sp>
    </p:spTree>
    <p:extLst>
      <p:ext uri="{BB962C8B-B14F-4D97-AF65-F5344CB8AC3E}">
        <p14:creationId xmlns:p14="http://schemas.microsoft.com/office/powerpoint/2010/main" val="4202392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4" y="377487"/>
            <a:ext cx="8358309" cy="790131"/>
          </a:xfrm>
        </p:spPr>
        <p:txBody>
          <a:bodyPr/>
          <a:lstStyle/>
          <a:p>
            <a:pPr algn="ctr"/>
            <a:r>
              <a:rPr lang="en-GB" sz="3600" u="sng" dirty="0">
                <a:effectLst>
                  <a:outerShdw blurRad="38100" dist="38100" dir="2700000" algn="tl">
                    <a:srgbClr val="000000">
                      <a:alpha val="43137"/>
                    </a:srgbClr>
                  </a:outerShdw>
                </a:effectLst>
              </a:rPr>
              <a:t>Phase 2</a:t>
            </a:r>
            <a:r>
              <a:rPr lang="en-GB" sz="3600" dirty="0"/>
              <a:t>: Conducting a Review Questions</a:t>
            </a:r>
            <a:br>
              <a:rPr lang="en-GB" dirty="0"/>
            </a:br>
            <a:endParaRPr lang="en-GB" dirty="0"/>
          </a:p>
        </p:txBody>
      </p:sp>
      <p:graphicFrame>
        <p:nvGraphicFramePr>
          <p:cNvPr id="4" name="Table 3"/>
          <p:cNvGraphicFramePr>
            <a:graphicFrameLocks noGrp="1"/>
          </p:cNvGraphicFramePr>
          <p:nvPr>
            <p:extLst/>
          </p:nvPr>
        </p:nvGraphicFramePr>
        <p:xfrm>
          <a:off x="356965" y="914399"/>
          <a:ext cx="8364248" cy="4489204"/>
        </p:xfrm>
        <a:graphic>
          <a:graphicData uri="http://schemas.openxmlformats.org/drawingml/2006/table">
            <a:tbl>
              <a:tblPr/>
              <a:tblGrid>
                <a:gridCol w="8364248">
                  <a:extLst>
                    <a:ext uri="{9D8B030D-6E8A-4147-A177-3AD203B41FA5}">
                      <a16:colId xmlns:a16="http://schemas.microsoft.com/office/drawing/2014/main" val="27424400"/>
                    </a:ext>
                  </a:extLst>
                </a:gridCol>
              </a:tblGrid>
              <a:tr h="379073">
                <a:tc>
                  <a:txBody>
                    <a:bodyPr/>
                    <a:lstStyle/>
                    <a:p>
                      <a:pPr algn="l"/>
                      <a:r>
                        <a:rPr lang="en-GB" sz="2200" b="1" dirty="0">
                          <a:solidFill>
                            <a:srgbClr val="FF0000"/>
                          </a:solidFill>
                          <a:effectLst/>
                          <a:latin typeface="+mn-lt"/>
                        </a:rPr>
                        <a:t>Conduct</a:t>
                      </a:r>
                    </a:p>
                  </a:txBody>
                  <a:tcPr marL="46095" marR="46095" marT="46095" marB="46095"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284936496"/>
                  </a:ext>
                </a:extLst>
              </a:tr>
              <a:tr h="1865674">
                <a:tc>
                  <a:txBody>
                    <a:bodyPr/>
                    <a:lstStyle/>
                    <a:p>
                      <a:pPr algn="l"/>
                      <a:r>
                        <a:rPr lang="en-GB" sz="2200" dirty="0">
                          <a:effectLst/>
                          <a:latin typeface="+mn-lt"/>
                        </a:rPr>
                        <a:t>- Does the search plan developed in phase one work to produce an appropriate sample or does it need adjustment?</a:t>
                      </a:r>
                    </a:p>
                    <a:p>
                      <a:pPr algn="l"/>
                      <a:r>
                        <a:rPr lang="en-GB" sz="2200" dirty="0">
                          <a:effectLst/>
                          <a:latin typeface="+mn-lt"/>
                        </a:rPr>
                        <a:t>- What is the practical plan for selecting articles?</a:t>
                      </a:r>
                    </a:p>
                    <a:p>
                      <a:pPr algn="l"/>
                      <a:r>
                        <a:rPr lang="en-GB" sz="2200" dirty="0">
                          <a:effectLst/>
                          <a:latin typeface="+mn-lt"/>
                        </a:rPr>
                        <a:t>- How will the search process and selection be documented?</a:t>
                      </a:r>
                    </a:p>
                    <a:p>
                      <a:pPr algn="l"/>
                      <a:r>
                        <a:rPr lang="en-GB" sz="2200" dirty="0">
                          <a:effectLst/>
                          <a:latin typeface="+mn-lt"/>
                        </a:rPr>
                        <a:t>- How will the quality of the search process and selection be assessed?</a:t>
                      </a:r>
                    </a:p>
                  </a:txBody>
                  <a:tcPr marL="46095" marR="46095" marT="46095" marB="46095"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365027063"/>
                  </a:ext>
                </a:extLst>
              </a:tr>
              <a:tr h="379073">
                <a:tc>
                  <a:txBody>
                    <a:bodyPr/>
                    <a:lstStyle/>
                    <a:p>
                      <a:pPr algn="l"/>
                      <a:r>
                        <a:rPr lang="en-GB" sz="2200" b="1" dirty="0">
                          <a:solidFill>
                            <a:srgbClr val="FF0000"/>
                          </a:solidFill>
                          <a:effectLst/>
                          <a:latin typeface="+mn-lt"/>
                        </a:rPr>
                        <a:t>Analysis</a:t>
                      </a:r>
                    </a:p>
                  </a:txBody>
                  <a:tcPr marL="46095" marR="46095" marT="46095" marB="46095"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978404232"/>
                  </a:ext>
                </a:extLst>
              </a:tr>
              <a:tr h="1568354">
                <a:tc>
                  <a:txBody>
                    <a:bodyPr/>
                    <a:lstStyle/>
                    <a:p>
                      <a:pPr algn="l"/>
                      <a:r>
                        <a:rPr lang="en-GB" sz="2200" dirty="0">
                          <a:effectLst/>
                          <a:latin typeface="+mn-lt"/>
                        </a:rPr>
                        <a:t>- What type of information needs to be abstracted to </a:t>
                      </a:r>
                      <a:r>
                        <a:rPr lang="en-GB" sz="2200" dirty="0" err="1">
                          <a:effectLst/>
                          <a:latin typeface="+mn-lt"/>
                        </a:rPr>
                        <a:t>fulfill</a:t>
                      </a:r>
                      <a:r>
                        <a:rPr lang="en-GB" sz="2200" dirty="0">
                          <a:effectLst/>
                          <a:latin typeface="+mn-lt"/>
                        </a:rPr>
                        <a:t> the purpose of the specific review?</a:t>
                      </a:r>
                    </a:p>
                    <a:p>
                      <a:pPr algn="l"/>
                      <a:r>
                        <a:rPr lang="en-GB" sz="2200" dirty="0">
                          <a:effectLst/>
                          <a:latin typeface="+mn-lt"/>
                        </a:rPr>
                        <a:t>- - What type of information is needed to conduct the specific analysis?</a:t>
                      </a:r>
                    </a:p>
                    <a:p>
                      <a:pPr algn="l"/>
                      <a:r>
                        <a:rPr lang="en-GB" sz="2200" dirty="0">
                          <a:effectLst/>
                          <a:latin typeface="+mn-lt"/>
                        </a:rPr>
                        <a:t>How will reviewers be trained to ensure the quality of this process?</a:t>
                      </a:r>
                    </a:p>
                    <a:p>
                      <a:pPr algn="l"/>
                      <a:r>
                        <a:rPr lang="en-GB" sz="2200" dirty="0">
                          <a:effectLst/>
                          <a:latin typeface="+mn-lt"/>
                        </a:rPr>
                        <a:t>H- ow will this process be documented and reported?</a:t>
                      </a:r>
                    </a:p>
                  </a:txBody>
                  <a:tcPr marL="46095" marR="46095" marT="46095" marB="46095"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4068446237"/>
                  </a:ext>
                </a:extLst>
              </a:tr>
            </a:tbl>
          </a:graphicData>
        </a:graphic>
      </p:graphicFrame>
      <p:pic>
        <p:nvPicPr>
          <p:cNvPr id="5" name="Picture 4"/>
          <p:cNvPicPr>
            <a:picLocks noChangeAspect="1"/>
          </p:cNvPicPr>
          <p:nvPr/>
        </p:nvPicPr>
        <p:blipFill>
          <a:blip r:embed="rId2"/>
          <a:stretch>
            <a:fillRect/>
          </a:stretch>
        </p:blipFill>
        <p:spPr>
          <a:xfrm>
            <a:off x="4076280" y="5502077"/>
            <a:ext cx="4497977" cy="1201783"/>
          </a:xfrm>
          <a:prstGeom prst="rect">
            <a:avLst/>
          </a:prstGeom>
        </p:spPr>
      </p:pic>
    </p:spTree>
    <p:extLst>
      <p:ext uri="{BB962C8B-B14F-4D97-AF65-F5344CB8AC3E}">
        <p14:creationId xmlns:p14="http://schemas.microsoft.com/office/powerpoint/2010/main" val="3391969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3" y="321216"/>
            <a:ext cx="8358309" cy="818267"/>
          </a:xfrm>
        </p:spPr>
        <p:txBody>
          <a:bodyPr/>
          <a:lstStyle/>
          <a:p>
            <a:pPr algn="ctr"/>
            <a:r>
              <a:rPr lang="en-GB" b="1" dirty="0">
                <a:solidFill>
                  <a:srgbClr val="002060"/>
                </a:solidFill>
              </a:rPr>
              <a:t>Studies selection</a:t>
            </a:r>
            <a:endParaRPr lang="en-GB" dirty="0">
              <a:solidFill>
                <a:srgbClr val="002060"/>
              </a:solidFill>
            </a:endParaRPr>
          </a:p>
        </p:txBody>
      </p:sp>
      <p:sp>
        <p:nvSpPr>
          <p:cNvPr id="4" name="Rectangle 3"/>
          <p:cNvSpPr/>
          <p:nvPr/>
        </p:nvSpPr>
        <p:spPr>
          <a:xfrm>
            <a:off x="362903" y="1028343"/>
            <a:ext cx="8176185" cy="4339650"/>
          </a:xfrm>
          <a:prstGeom prst="rect">
            <a:avLst/>
          </a:prstGeom>
        </p:spPr>
        <p:txBody>
          <a:bodyPr wrap="square">
            <a:spAutoFit/>
          </a:bodyPr>
          <a:lstStyle/>
          <a:p>
            <a:r>
              <a:rPr lang="en-GB" sz="2000" b="1" dirty="0">
                <a:solidFill>
                  <a:srgbClr val="002060"/>
                </a:solidFill>
              </a:rPr>
              <a:t>1. Read the title and/or the abstract – so you will be able to reject those articles that did not match your inclusion criteria.</a:t>
            </a:r>
          </a:p>
          <a:p>
            <a:endParaRPr lang="en-GB" sz="2000" b="1" dirty="0">
              <a:solidFill>
                <a:srgbClr val="002060"/>
              </a:solidFill>
            </a:endParaRPr>
          </a:p>
          <a:p>
            <a:r>
              <a:rPr lang="en-GB" sz="2000" b="1" dirty="0">
                <a:solidFill>
                  <a:srgbClr val="002060"/>
                </a:solidFill>
              </a:rPr>
              <a:t>2. Inclusion criteria could be the types of publication (e.g. academic or professional publication) and/or the quality of publications (e.g. ABS rank List or ABDC rank List). </a:t>
            </a:r>
          </a:p>
          <a:p>
            <a:endParaRPr lang="en-GB" sz="2000" b="1" dirty="0">
              <a:solidFill>
                <a:srgbClr val="002060"/>
              </a:solidFill>
            </a:endParaRPr>
          </a:p>
          <a:p>
            <a:r>
              <a:rPr lang="en-GB" sz="2000" b="1" dirty="0">
                <a:solidFill>
                  <a:srgbClr val="002060"/>
                </a:solidFill>
              </a:rPr>
              <a:t>3. Make a table of articles that you will read in details and those that will be rejected.</a:t>
            </a:r>
          </a:p>
          <a:p>
            <a:endParaRPr lang="en-GB" sz="2000" b="1" dirty="0">
              <a:solidFill>
                <a:srgbClr val="002060"/>
              </a:solidFill>
            </a:endParaRPr>
          </a:p>
          <a:p>
            <a:r>
              <a:rPr lang="en-GB" sz="2000" b="1" dirty="0">
                <a:solidFill>
                  <a:srgbClr val="002060"/>
                </a:solidFill>
              </a:rPr>
              <a:t>4. Keep a record of why an article was included or rejected.  </a:t>
            </a:r>
          </a:p>
          <a:p>
            <a:r>
              <a:rPr lang="en-GB" sz="2000" b="1" u="sng" dirty="0">
                <a:solidFill>
                  <a:srgbClr val="002060"/>
                </a:solidFill>
              </a:rPr>
              <a:t>Example:</a:t>
            </a:r>
          </a:p>
          <a:p>
            <a:endParaRPr lang="en-GB" dirty="0">
              <a:solidFill>
                <a:srgbClr val="002060"/>
              </a:solidFill>
            </a:endParaRPr>
          </a:p>
          <a:p>
            <a:endParaRPr lang="en-GB" dirty="0">
              <a:solidFill>
                <a:srgbClr val="002060"/>
              </a:solidFill>
            </a:endParaRPr>
          </a:p>
        </p:txBody>
      </p:sp>
      <p:graphicFrame>
        <p:nvGraphicFramePr>
          <p:cNvPr id="5" name="Table 4"/>
          <p:cNvGraphicFramePr>
            <a:graphicFrameLocks noGrp="1"/>
          </p:cNvGraphicFramePr>
          <p:nvPr>
            <p:extLst/>
          </p:nvPr>
        </p:nvGraphicFramePr>
        <p:xfrm>
          <a:off x="0" y="4862532"/>
          <a:ext cx="8848580" cy="1995467"/>
        </p:xfrm>
        <a:graphic>
          <a:graphicData uri="http://schemas.openxmlformats.org/drawingml/2006/table">
            <a:tbl>
              <a:tblPr firstRow="1" bandRow="1">
                <a:tableStyleId>{5C22544A-7EE6-4342-B048-85BDC9FD1C3A}</a:tableStyleId>
              </a:tblPr>
              <a:tblGrid>
                <a:gridCol w="2212145">
                  <a:extLst>
                    <a:ext uri="{9D8B030D-6E8A-4147-A177-3AD203B41FA5}">
                      <a16:colId xmlns:a16="http://schemas.microsoft.com/office/drawing/2014/main" val="3396626624"/>
                    </a:ext>
                  </a:extLst>
                </a:gridCol>
                <a:gridCol w="2212145">
                  <a:extLst>
                    <a:ext uri="{9D8B030D-6E8A-4147-A177-3AD203B41FA5}">
                      <a16:colId xmlns:a16="http://schemas.microsoft.com/office/drawing/2014/main" val="3762504006"/>
                    </a:ext>
                  </a:extLst>
                </a:gridCol>
                <a:gridCol w="2212145">
                  <a:extLst>
                    <a:ext uri="{9D8B030D-6E8A-4147-A177-3AD203B41FA5}">
                      <a16:colId xmlns:a16="http://schemas.microsoft.com/office/drawing/2014/main" val="2910603755"/>
                    </a:ext>
                  </a:extLst>
                </a:gridCol>
                <a:gridCol w="2212145">
                  <a:extLst>
                    <a:ext uri="{9D8B030D-6E8A-4147-A177-3AD203B41FA5}">
                      <a16:colId xmlns:a16="http://schemas.microsoft.com/office/drawing/2014/main" val="2611189827"/>
                    </a:ext>
                  </a:extLst>
                </a:gridCol>
              </a:tblGrid>
              <a:tr h="1419700">
                <a:tc>
                  <a:txBody>
                    <a:bodyPr/>
                    <a:lstStyle/>
                    <a:p>
                      <a:pPr algn="l"/>
                      <a:r>
                        <a:rPr lang="en-GB" dirty="0"/>
                        <a:t>No. </a:t>
                      </a:r>
                    </a:p>
                  </a:txBody>
                  <a:tcPr/>
                </a:tc>
                <a:tc>
                  <a:txBody>
                    <a:bodyPr/>
                    <a:lstStyle/>
                    <a:p>
                      <a:pPr algn="l"/>
                      <a:r>
                        <a:rPr lang="en-GB" dirty="0"/>
                        <a:t>Reference</a:t>
                      </a:r>
                    </a:p>
                  </a:txBody>
                  <a:tcPr/>
                </a:tc>
                <a:tc>
                  <a:txBody>
                    <a:bodyPr/>
                    <a:lstStyle/>
                    <a:p>
                      <a:pPr algn="l"/>
                      <a:r>
                        <a:rPr lang="en-GB" dirty="0"/>
                        <a:t>Publication</a:t>
                      </a:r>
                      <a:r>
                        <a:rPr lang="en-GB" baseline="0" dirty="0"/>
                        <a:t> quality</a:t>
                      </a:r>
                      <a:endParaRPr lang="en-GB" dirty="0"/>
                    </a:p>
                  </a:txBody>
                  <a:tcPr/>
                </a:tc>
                <a:tc>
                  <a:txBody>
                    <a:bodyPr/>
                    <a:lstStyle/>
                    <a:p>
                      <a:pPr algn="l"/>
                      <a:r>
                        <a:rPr lang="en-GB" dirty="0"/>
                        <a:t>Observations (reasons for inclusion or exclusion)</a:t>
                      </a:r>
                    </a:p>
                  </a:txBody>
                  <a:tcPr/>
                </a:tc>
                <a:extLst>
                  <a:ext uri="{0D108BD9-81ED-4DB2-BD59-A6C34878D82A}">
                    <a16:rowId xmlns:a16="http://schemas.microsoft.com/office/drawing/2014/main" val="2374467569"/>
                  </a:ext>
                </a:extLst>
              </a:tr>
              <a:tr h="57576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20723097"/>
                  </a:ext>
                </a:extLst>
              </a:tr>
            </a:tbl>
          </a:graphicData>
        </a:graphic>
      </p:graphicFrame>
    </p:spTree>
    <p:extLst>
      <p:ext uri="{BB962C8B-B14F-4D97-AF65-F5344CB8AC3E}">
        <p14:creationId xmlns:p14="http://schemas.microsoft.com/office/powerpoint/2010/main" val="2428630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3" y="307149"/>
            <a:ext cx="8358309" cy="1136672"/>
          </a:xfrm>
        </p:spPr>
        <p:txBody>
          <a:bodyPr/>
          <a:lstStyle/>
          <a:p>
            <a:r>
              <a:rPr lang="en-GB" sz="3600" b="1" dirty="0">
                <a:solidFill>
                  <a:srgbClr val="002060"/>
                </a:solidFill>
                <a:ea typeface="Calibri" panose="020F0502020204030204" pitchFamily="34" charset="0"/>
                <a:cs typeface="Arial" panose="020B0604020202020204" pitchFamily="34" charset="0"/>
              </a:rPr>
              <a:t>Apply the selection criteria and agree on a final list of articles to be reviewed</a:t>
            </a:r>
            <a:br>
              <a:rPr lang="en-GB" sz="3600" b="1" dirty="0">
                <a:solidFill>
                  <a:srgbClr val="002060"/>
                </a:solidFill>
                <a:ea typeface="Calibri" panose="020F0502020204030204" pitchFamily="34" charset="0"/>
                <a:cs typeface="Arial" panose="020B0604020202020204" pitchFamily="34" charset="0"/>
              </a:rPr>
            </a:br>
            <a:endParaRPr lang="en-GB" sz="3600" dirty="0"/>
          </a:p>
        </p:txBody>
      </p:sp>
      <p:graphicFrame>
        <p:nvGraphicFramePr>
          <p:cNvPr id="4" name="Table 3"/>
          <p:cNvGraphicFramePr>
            <a:graphicFrameLocks noGrp="1"/>
          </p:cNvGraphicFramePr>
          <p:nvPr>
            <p:extLst/>
          </p:nvPr>
        </p:nvGraphicFramePr>
        <p:xfrm>
          <a:off x="362903" y="1556637"/>
          <a:ext cx="8216540" cy="4991873"/>
        </p:xfrm>
        <a:graphic>
          <a:graphicData uri="http://schemas.openxmlformats.org/drawingml/2006/table">
            <a:tbl>
              <a:tblPr firstRow="1" bandRow="1">
                <a:tableStyleId>{5C22544A-7EE6-4342-B048-85BDC9FD1C3A}</a:tableStyleId>
              </a:tblPr>
              <a:tblGrid>
                <a:gridCol w="512982">
                  <a:extLst>
                    <a:ext uri="{9D8B030D-6E8A-4147-A177-3AD203B41FA5}">
                      <a16:colId xmlns:a16="http://schemas.microsoft.com/office/drawing/2014/main" val="1024688163"/>
                    </a:ext>
                  </a:extLst>
                </a:gridCol>
                <a:gridCol w="3595288">
                  <a:extLst>
                    <a:ext uri="{9D8B030D-6E8A-4147-A177-3AD203B41FA5}">
                      <a16:colId xmlns:a16="http://schemas.microsoft.com/office/drawing/2014/main" val="2916825288"/>
                    </a:ext>
                  </a:extLst>
                </a:gridCol>
                <a:gridCol w="2054135">
                  <a:extLst>
                    <a:ext uri="{9D8B030D-6E8A-4147-A177-3AD203B41FA5}">
                      <a16:colId xmlns:a16="http://schemas.microsoft.com/office/drawing/2014/main" val="180060189"/>
                    </a:ext>
                  </a:extLst>
                </a:gridCol>
                <a:gridCol w="2054135">
                  <a:extLst>
                    <a:ext uri="{9D8B030D-6E8A-4147-A177-3AD203B41FA5}">
                      <a16:colId xmlns:a16="http://schemas.microsoft.com/office/drawing/2014/main" val="76169064"/>
                    </a:ext>
                  </a:extLst>
                </a:gridCol>
              </a:tblGrid>
              <a:tr h="1272438">
                <a:tc>
                  <a:txBody>
                    <a:bodyPr/>
                    <a:lstStyle/>
                    <a:p>
                      <a:pPr algn="l"/>
                      <a:r>
                        <a:rPr lang="en-GB" dirty="0"/>
                        <a:t>No. </a:t>
                      </a:r>
                    </a:p>
                  </a:txBody>
                  <a:tcPr/>
                </a:tc>
                <a:tc>
                  <a:txBody>
                    <a:bodyPr/>
                    <a:lstStyle/>
                    <a:p>
                      <a:pPr algn="l"/>
                      <a:r>
                        <a:rPr lang="en-GB" dirty="0"/>
                        <a:t>Reference</a:t>
                      </a:r>
                    </a:p>
                  </a:txBody>
                  <a:tcPr/>
                </a:tc>
                <a:tc>
                  <a:txBody>
                    <a:bodyPr/>
                    <a:lstStyle/>
                    <a:p>
                      <a:pPr algn="l"/>
                      <a:r>
                        <a:rPr lang="en-GB" dirty="0"/>
                        <a:t>Publication</a:t>
                      </a:r>
                      <a:r>
                        <a:rPr lang="en-GB" baseline="0" dirty="0"/>
                        <a:t> quality</a:t>
                      </a:r>
                      <a:endParaRPr lang="en-GB" dirty="0"/>
                    </a:p>
                  </a:txBody>
                  <a:tcPr/>
                </a:tc>
                <a:tc>
                  <a:txBody>
                    <a:bodyPr/>
                    <a:lstStyle/>
                    <a:p>
                      <a:pPr algn="l"/>
                      <a:r>
                        <a:rPr lang="en-GB" dirty="0"/>
                        <a:t>Observations (reasons for inclusion or exclusion)</a:t>
                      </a:r>
                    </a:p>
                  </a:txBody>
                  <a:tcPr/>
                </a:tc>
                <a:extLst>
                  <a:ext uri="{0D108BD9-81ED-4DB2-BD59-A6C34878D82A}">
                    <a16:rowId xmlns:a16="http://schemas.microsoft.com/office/drawing/2014/main" val="3434530372"/>
                  </a:ext>
                </a:extLst>
              </a:tr>
              <a:tr h="2153357">
                <a:tc>
                  <a:txBody>
                    <a:bodyPr/>
                    <a:lstStyle/>
                    <a:p>
                      <a:pPr algn="l"/>
                      <a:r>
                        <a:rPr lang="en-GB" dirty="0"/>
                        <a:t>1</a:t>
                      </a:r>
                    </a:p>
                  </a:txBody>
                  <a:tcPr/>
                </a:tc>
                <a:tc>
                  <a:txBody>
                    <a:bodyPr/>
                    <a:lstStyle/>
                    <a:p>
                      <a:r>
                        <a:rPr lang="x-none" sz="1800" kern="1200" dirty="0">
                          <a:solidFill>
                            <a:schemeClr val="dk1"/>
                          </a:solidFill>
                          <a:effectLst/>
                          <a:latin typeface="+mn-lt"/>
                          <a:ea typeface="+mn-ea"/>
                          <a:cs typeface="+mn-cs"/>
                        </a:rPr>
                        <a:t>Hassanein</a:t>
                      </a:r>
                      <a:r>
                        <a:rPr lang="en-GB" sz="1800" kern="1200" dirty="0">
                          <a:solidFill>
                            <a:schemeClr val="dk1"/>
                          </a:solidFill>
                          <a:effectLst/>
                          <a:latin typeface="+mn-lt"/>
                          <a:ea typeface="+mn-ea"/>
                          <a:cs typeface="+mn-cs"/>
                        </a:rPr>
                        <a:t>, A, </a:t>
                      </a:r>
                      <a:r>
                        <a:rPr lang="en-GB" sz="1800" kern="1200" dirty="0" err="1">
                          <a:solidFill>
                            <a:schemeClr val="dk1"/>
                          </a:solidFill>
                          <a:effectLst/>
                          <a:latin typeface="+mn-lt"/>
                          <a:ea typeface="+mn-ea"/>
                          <a:cs typeface="+mn-cs"/>
                        </a:rPr>
                        <a:t>Zalata</a:t>
                      </a:r>
                      <a:r>
                        <a:rPr lang="en-GB" sz="1800" kern="1200" dirty="0">
                          <a:solidFill>
                            <a:schemeClr val="dk1"/>
                          </a:solidFill>
                          <a:effectLst/>
                          <a:latin typeface="+mn-lt"/>
                          <a:ea typeface="+mn-ea"/>
                          <a:cs typeface="+mn-cs"/>
                        </a:rPr>
                        <a:t>, A. and Hussainey, K. (2019). </a:t>
                      </a:r>
                      <a:r>
                        <a:rPr lang="x-none" sz="1800" kern="1200" dirty="0">
                          <a:solidFill>
                            <a:schemeClr val="dk1"/>
                          </a:solidFill>
                          <a:effectLst/>
                          <a:latin typeface="+mn-lt"/>
                          <a:ea typeface="+mn-ea"/>
                          <a:cs typeface="+mn-cs"/>
                        </a:rPr>
                        <a:t>Do forward-looking narratives affect investors’ valuation of UK FTSE all-shares non-financial firms?  </a:t>
                      </a:r>
                      <a:r>
                        <a:rPr lang="x-none" sz="1800" i="1" kern="1200" dirty="0">
                          <a:solidFill>
                            <a:schemeClr val="dk1"/>
                          </a:solidFill>
                          <a:effectLst/>
                          <a:latin typeface="+mn-lt"/>
                          <a:ea typeface="+mn-ea"/>
                          <a:cs typeface="+mn-cs"/>
                        </a:rPr>
                        <a:t>Review of Quantitative Finance and Accounting</a:t>
                      </a:r>
                      <a:r>
                        <a:rPr lang="en-GB" sz="1800" i="1" kern="1200" dirty="0">
                          <a:solidFill>
                            <a:schemeClr val="dk1"/>
                          </a:solidFill>
                          <a:effectLst/>
                          <a:latin typeface="+mn-lt"/>
                          <a:ea typeface="+mn-ea"/>
                          <a:cs typeface="+mn-cs"/>
                        </a:rPr>
                        <a:t>, 52 (2): 493-519.</a:t>
                      </a:r>
                      <a:endParaRPr lang="en-GB" sz="1800" kern="1200" dirty="0">
                        <a:solidFill>
                          <a:schemeClr val="dk1"/>
                        </a:solidFill>
                        <a:effectLst/>
                        <a:latin typeface="+mn-lt"/>
                        <a:ea typeface="+mn-ea"/>
                        <a:cs typeface="+mn-cs"/>
                      </a:endParaRPr>
                    </a:p>
                  </a:txBody>
                  <a:tcPr/>
                </a:tc>
                <a:tc>
                  <a:txBody>
                    <a:bodyPr/>
                    <a:lstStyle/>
                    <a:p>
                      <a:pPr algn="l"/>
                      <a:r>
                        <a:rPr lang="en-GB" dirty="0"/>
                        <a:t>ABS 3*</a:t>
                      </a:r>
                    </a:p>
                  </a:txBody>
                  <a:tcPr/>
                </a:tc>
                <a:tc>
                  <a:txBody>
                    <a:bodyPr/>
                    <a:lstStyle/>
                    <a:p>
                      <a:pPr algn="l"/>
                      <a:r>
                        <a:rPr lang="en-GB" dirty="0"/>
                        <a:t>Included because</a:t>
                      </a:r>
                      <a:r>
                        <a:rPr lang="en-GB" baseline="0" dirty="0"/>
                        <a:t> it focuses on forward-looking narratives.</a:t>
                      </a:r>
                      <a:endParaRPr lang="en-GB" dirty="0"/>
                    </a:p>
                  </a:txBody>
                  <a:tcPr/>
                </a:tc>
                <a:extLst>
                  <a:ext uri="{0D108BD9-81ED-4DB2-BD59-A6C34878D82A}">
                    <a16:rowId xmlns:a16="http://schemas.microsoft.com/office/drawing/2014/main" val="2297759498"/>
                  </a:ext>
                </a:extLst>
              </a:tr>
              <a:tr h="1566078">
                <a:tc>
                  <a:txBody>
                    <a:bodyPr/>
                    <a:lstStyle/>
                    <a:p>
                      <a:pPr algn="l"/>
                      <a:r>
                        <a:rPr lang="en-GB" dirty="0"/>
                        <a:t>2</a:t>
                      </a:r>
                    </a:p>
                  </a:txBody>
                  <a:tcPr/>
                </a:tc>
                <a:tc>
                  <a:txBody>
                    <a:bodyPr/>
                    <a:lstStyle/>
                    <a:p>
                      <a:r>
                        <a:rPr lang="en-GB" sz="1800" kern="1200" dirty="0">
                          <a:solidFill>
                            <a:schemeClr val="dk1"/>
                          </a:solidFill>
                          <a:effectLst/>
                          <a:latin typeface="+mn-lt"/>
                          <a:ea typeface="+mn-ea"/>
                          <a:cs typeface="+mn-cs"/>
                        </a:rPr>
                        <a:t>Hussainey, K. and Al-</a:t>
                      </a:r>
                      <a:r>
                        <a:rPr lang="en-GB" sz="1800" kern="1200" dirty="0" err="1">
                          <a:solidFill>
                            <a:schemeClr val="dk1"/>
                          </a:solidFill>
                          <a:effectLst/>
                          <a:latin typeface="+mn-lt"/>
                          <a:ea typeface="+mn-ea"/>
                          <a:cs typeface="+mn-cs"/>
                        </a:rPr>
                        <a:t>Najjar</a:t>
                      </a:r>
                      <a:r>
                        <a:rPr lang="en-GB" sz="1800" kern="1200" dirty="0">
                          <a:solidFill>
                            <a:schemeClr val="dk1"/>
                          </a:solidFill>
                          <a:effectLst/>
                          <a:latin typeface="+mn-lt"/>
                          <a:ea typeface="+mn-ea"/>
                          <a:cs typeface="+mn-cs"/>
                        </a:rPr>
                        <a:t>, B. (2011). Future-oriented information: determinants and use. </a:t>
                      </a:r>
                      <a:r>
                        <a:rPr lang="en-GB" sz="1800" i="1" kern="1200" dirty="0">
                          <a:solidFill>
                            <a:schemeClr val="dk1"/>
                          </a:solidFill>
                          <a:effectLst/>
                          <a:latin typeface="+mn-lt"/>
                          <a:ea typeface="+mn-ea"/>
                          <a:cs typeface="+mn-cs"/>
                        </a:rPr>
                        <a:t>Journal of Applied Accounting Research, </a:t>
                      </a:r>
                      <a:r>
                        <a:rPr lang="en-GB" sz="1800" kern="1200" dirty="0">
                          <a:solidFill>
                            <a:schemeClr val="dk1"/>
                          </a:solidFill>
                          <a:effectLst/>
                          <a:latin typeface="+mn-lt"/>
                          <a:ea typeface="+mn-ea"/>
                          <a:cs typeface="+mn-cs"/>
                        </a:rPr>
                        <a:t>12 (2): 123-138.</a:t>
                      </a:r>
                    </a:p>
                  </a:txBody>
                  <a:tcPr/>
                </a:tc>
                <a:tc>
                  <a:txBody>
                    <a:bodyPr/>
                    <a:lstStyle/>
                    <a:p>
                      <a:pPr algn="l"/>
                      <a:r>
                        <a:rPr lang="en-GB" dirty="0"/>
                        <a:t>ABS 2* </a:t>
                      </a:r>
                    </a:p>
                  </a:txBody>
                  <a:tcPr/>
                </a:tc>
                <a:tc>
                  <a:txBody>
                    <a:bodyPr/>
                    <a:lstStyle/>
                    <a:p>
                      <a:pPr algn="l"/>
                      <a:r>
                        <a:rPr lang="en-GB" dirty="0"/>
                        <a:t>Excluded because it is not</a:t>
                      </a:r>
                      <a:r>
                        <a:rPr lang="en-GB" baseline="0" dirty="0"/>
                        <a:t> ranked as either 4* or 3*</a:t>
                      </a:r>
                      <a:endParaRPr lang="en-GB" dirty="0"/>
                    </a:p>
                  </a:txBody>
                  <a:tcPr/>
                </a:tc>
                <a:extLst>
                  <a:ext uri="{0D108BD9-81ED-4DB2-BD59-A6C34878D82A}">
                    <a16:rowId xmlns:a16="http://schemas.microsoft.com/office/drawing/2014/main" val="2429401507"/>
                  </a:ext>
                </a:extLst>
              </a:tr>
            </a:tbl>
          </a:graphicData>
        </a:graphic>
      </p:graphicFrame>
    </p:spTree>
    <p:extLst>
      <p:ext uri="{BB962C8B-B14F-4D97-AF65-F5344CB8AC3E}">
        <p14:creationId xmlns:p14="http://schemas.microsoft.com/office/powerpoint/2010/main" val="378530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73063" y="906463"/>
            <a:ext cx="7467600" cy="490537"/>
          </a:xfrm>
        </p:spPr>
        <p:txBody>
          <a:bodyPr>
            <a:normAutofit fontScale="90000"/>
          </a:bodyPr>
          <a:lstStyle/>
          <a:p>
            <a:pPr algn="ctr" eaLnBrk="1" hangingPunct="1">
              <a:defRPr/>
            </a:pPr>
            <a:r>
              <a:rPr lang="en-GB" altLang="en-US" b="1" dirty="0">
                <a:solidFill>
                  <a:schemeClr val="tx1"/>
                </a:solidFill>
                <a:effectLst>
                  <a:outerShdw blurRad="38100" dist="38100" dir="2700000" algn="tl">
                    <a:srgbClr val="000000">
                      <a:alpha val="43137"/>
                    </a:srgbClr>
                  </a:outerShdw>
                </a:effectLst>
                <a:latin typeface="Garamond" panose="02020404030301010803" pitchFamily="18" charset="0"/>
              </a:rPr>
              <a:t>Auditing Journals</a:t>
            </a:r>
          </a:p>
        </p:txBody>
      </p:sp>
      <p:sp>
        <p:nvSpPr>
          <p:cNvPr id="238595" name="Rectangle 3"/>
          <p:cNvSpPr>
            <a:spLocks noGrp="1" noChangeArrowheads="1"/>
          </p:cNvSpPr>
          <p:nvPr>
            <p:ph idx="1"/>
          </p:nvPr>
        </p:nvSpPr>
        <p:spPr>
          <a:xfrm>
            <a:off x="395536" y="1916807"/>
            <a:ext cx="8664575" cy="4846637"/>
          </a:xfrm>
        </p:spPr>
        <p:txBody>
          <a:bodyPr>
            <a:normAutofit/>
          </a:bodyPr>
          <a:lstStyle/>
          <a:p>
            <a:pPr eaLnBrk="1" hangingPunct="1">
              <a:defRPr/>
            </a:pPr>
            <a:r>
              <a:rPr lang="en-GB" altLang="en-US" sz="2800" dirty="0">
                <a:latin typeface="Times New Roman" panose="02020603050405020304" pitchFamily="18" charset="0"/>
                <a:cs typeface="Times New Roman" panose="02020603050405020304" pitchFamily="18" charset="0"/>
              </a:rPr>
              <a:t>Auditing: A Journal of Practice &amp; Theory</a:t>
            </a:r>
          </a:p>
          <a:p>
            <a:pPr eaLnBrk="1" hangingPunct="1">
              <a:defRPr/>
            </a:pPr>
            <a:r>
              <a:rPr lang="en-GB" altLang="en-US" sz="2800" dirty="0">
                <a:latin typeface="Times New Roman" panose="02020603050405020304" pitchFamily="18" charset="0"/>
                <a:cs typeface="Times New Roman" panose="02020603050405020304" pitchFamily="18" charset="0"/>
              </a:rPr>
              <a:t>The Journal of Accounting, Auditing, and Finance</a:t>
            </a:r>
          </a:p>
          <a:p>
            <a:pPr eaLnBrk="1" hangingPunct="1">
              <a:defRPr/>
            </a:pPr>
            <a:r>
              <a:rPr lang="en-GB" altLang="en-US" sz="2800" dirty="0">
                <a:latin typeface="Times New Roman" panose="02020603050405020304" pitchFamily="18" charset="0"/>
                <a:cs typeface="Times New Roman" panose="02020603050405020304" pitchFamily="18" charset="0"/>
              </a:rPr>
              <a:t>Journal of International Accounting, Auditing and Taxation</a:t>
            </a:r>
          </a:p>
          <a:p>
            <a:pPr eaLnBrk="1" hangingPunct="1">
              <a:defRPr/>
            </a:pPr>
            <a:r>
              <a:rPr lang="en-GB" altLang="en-US" sz="2800" dirty="0">
                <a:latin typeface="Times New Roman" panose="02020603050405020304" pitchFamily="18" charset="0"/>
                <a:cs typeface="Times New Roman" panose="02020603050405020304" pitchFamily="18" charset="0"/>
              </a:rPr>
              <a:t>International Journal of Auditing</a:t>
            </a:r>
          </a:p>
          <a:p>
            <a:pPr eaLnBrk="1" hangingPunct="1">
              <a:defRPr/>
            </a:pPr>
            <a:r>
              <a:rPr lang="en-GB" altLang="en-US" sz="2800" dirty="0">
                <a:latin typeface="Times New Roman" panose="02020603050405020304" pitchFamily="18" charset="0"/>
                <a:cs typeface="Times New Roman" panose="02020603050405020304" pitchFamily="18" charset="0"/>
              </a:rPr>
              <a:t>Managerial Auditing Journal </a:t>
            </a:r>
          </a:p>
          <a:p>
            <a:pPr eaLnBrk="1" hangingPunct="1">
              <a:defRPr/>
            </a:pPr>
            <a:r>
              <a:rPr lang="en-GB" sz="2800" dirty="0">
                <a:latin typeface="Times New Roman" panose="02020603050405020304" pitchFamily="18" charset="0"/>
                <a:cs typeface="Times New Roman" panose="02020603050405020304" pitchFamily="18" charset="0"/>
              </a:rPr>
              <a:t>International Journal of Accounting, Auditing and Performance Evaluation</a:t>
            </a:r>
          </a:p>
          <a:p>
            <a:pPr eaLnBrk="1" hangingPunct="1">
              <a:defRPr/>
            </a:pPr>
            <a:endParaRPr lang="en-GB" altLang="en-US" sz="2800" dirty="0">
              <a:latin typeface="Times New Roman" pitchFamily="18" charset="0"/>
              <a:cs typeface="Times New Roman" pitchFamily="18" charset="0"/>
            </a:endParaRPr>
          </a:p>
        </p:txBody>
      </p:sp>
      <p:pic>
        <p:nvPicPr>
          <p:cNvPr id="12292" name="Picture 2" descr="C:\Users\khussainey\Desktop\Aud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969" y="1412776"/>
            <a:ext cx="11382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Users\khussainey\Desktop\JA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969" y="3580731"/>
            <a:ext cx="107344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C:\Users\khussainey\Desktop\Audit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565302"/>
            <a:ext cx="108012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C:\Users\khussainey\Desktop\Auditing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1568" y="5456783"/>
            <a:ext cx="113287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descr="C:\Users\khussainey\Desktop\Auditing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888" y="5404396"/>
            <a:ext cx="1296144" cy="109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7" descr="C:\Users\khussainey\Desktop\ijaap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5352008"/>
            <a:ext cx="1214314"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101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1" y="565518"/>
            <a:ext cx="8358309" cy="799048"/>
          </a:xfrm>
        </p:spPr>
        <p:txBody>
          <a:bodyPr/>
          <a:lstStyle/>
          <a:p>
            <a:pPr algn="ctr"/>
            <a:r>
              <a:rPr lang="en-GB" b="1" dirty="0">
                <a:solidFill>
                  <a:srgbClr val="002060"/>
                </a:solidFill>
              </a:rPr>
              <a:t>Data extraction</a:t>
            </a:r>
            <a:endParaRPr lang="en-GB" dirty="0"/>
          </a:p>
        </p:txBody>
      </p:sp>
      <p:sp>
        <p:nvSpPr>
          <p:cNvPr id="3" name="Content Placeholder 2"/>
          <p:cNvSpPr>
            <a:spLocks noGrp="1"/>
          </p:cNvSpPr>
          <p:nvPr>
            <p:ph idx="1"/>
          </p:nvPr>
        </p:nvSpPr>
        <p:spPr>
          <a:xfrm>
            <a:off x="368711" y="1688123"/>
            <a:ext cx="8373651" cy="4445978"/>
          </a:xfrm>
        </p:spPr>
        <p:txBody>
          <a:bodyPr/>
          <a:lstStyle/>
          <a:p>
            <a:r>
              <a:rPr lang="en-GB" sz="2700" dirty="0">
                <a:solidFill>
                  <a:srgbClr val="002060"/>
                </a:solidFill>
              </a:rPr>
              <a:t>Extract the data from the articles reviewed in a form of </a:t>
            </a:r>
            <a:r>
              <a:rPr lang="en-GB" sz="2700" dirty="0">
                <a:solidFill>
                  <a:srgbClr val="FF0000"/>
                </a:solidFill>
              </a:rPr>
              <a:t>TABLE. </a:t>
            </a:r>
            <a:r>
              <a:rPr lang="en-GB" sz="2700" dirty="0">
                <a:solidFill>
                  <a:srgbClr val="002060"/>
                </a:solidFill>
              </a:rPr>
              <a:t>The table could include:</a:t>
            </a:r>
          </a:p>
          <a:p>
            <a:endParaRPr lang="en-GB" sz="2700" dirty="0">
              <a:solidFill>
                <a:srgbClr val="002060"/>
              </a:solidFill>
            </a:endParaRPr>
          </a:p>
          <a:p>
            <a:pPr marL="0" indent="0">
              <a:buNone/>
            </a:pPr>
            <a:r>
              <a:rPr lang="en-GB" sz="2700" dirty="0">
                <a:solidFill>
                  <a:srgbClr val="002060"/>
                </a:solidFill>
              </a:rPr>
              <a:t>- Reference</a:t>
            </a:r>
          </a:p>
          <a:p>
            <a:pPr marL="0" indent="0">
              <a:buNone/>
            </a:pPr>
            <a:r>
              <a:rPr lang="en-GB" sz="2700" dirty="0">
                <a:solidFill>
                  <a:srgbClr val="002060"/>
                </a:solidFill>
              </a:rPr>
              <a:t>- Objectives</a:t>
            </a:r>
          </a:p>
          <a:p>
            <a:pPr marL="0" indent="0">
              <a:buNone/>
            </a:pPr>
            <a:r>
              <a:rPr lang="en-GB" sz="2700" dirty="0">
                <a:solidFill>
                  <a:srgbClr val="002060"/>
                </a:solidFill>
              </a:rPr>
              <a:t>- Study variables</a:t>
            </a:r>
          </a:p>
          <a:p>
            <a:pPr marL="0" indent="0">
              <a:buNone/>
            </a:pPr>
            <a:r>
              <a:rPr lang="en-GB" sz="2700" dirty="0">
                <a:solidFill>
                  <a:srgbClr val="002060"/>
                </a:solidFill>
              </a:rPr>
              <a:t>- Main findings</a:t>
            </a:r>
          </a:p>
          <a:p>
            <a:pPr marL="0" indent="0">
              <a:buNone/>
            </a:pPr>
            <a:r>
              <a:rPr lang="en-GB" sz="2700" dirty="0">
                <a:solidFill>
                  <a:srgbClr val="002060"/>
                </a:solidFill>
              </a:rPr>
              <a:t>- Research Gaps</a:t>
            </a:r>
          </a:p>
          <a:p>
            <a:endParaRPr lang="en-GB" dirty="0"/>
          </a:p>
        </p:txBody>
      </p:sp>
    </p:spTree>
    <p:extLst>
      <p:ext uri="{BB962C8B-B14F-4D97-AF65-F5344CB8AC3E}">
        <p14:creationId xmlns:p14="http://schemas.microsoft.com/office/powerpoint/2010/main" val="2106063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0000"/>
                </a:solidFill>
              </a:rPr>
              <a:t>Assess quality (Validation)</a:t>
            </a:r>
            <a:br>
              <a:rPr lang="en-GB" dirty="0">
                <a:solidFill>
                  <a:srgbClr val="444444"/>
                </a:solidFill>
              </a:rPr>
            </a:br>
            <a:endParaRPr lang="en-GB" dirty="0"/>
          </a:p>
        </p:txBody>
      </p:sp>
      <p:sp>
        <p:nvSpPr>
          <p:cNvPr id="3" name="Content Placeholder 2"/>
          <p:cNvSpPr>
            <a:spLocks noGrp="1"/>
          </p:cNvSpPr>
          <p:nvPr>
            <p:ph idx="1"/>
          </p:nvPr>
        </p:nvSpPr>
        <p:spPr/>
        <p:txBody>
          <a:bodyPr/>
          <a:lstStyle/>
          <a:p>
            <a:r>
              <a:rPr lang="en-GB" sz="2400" dirty="0">
                <a:solidFill>
                  <a:srgbClr val="002060"/>
                </a:solidFill>
                <a:latin typeface="Arial" panose="020B0604020202020204" pitchFamily="34" charset="0"/>
                <a:cs typeface="Arial" panose="020B0604020202020204" pitchFamily="34" charset="0"/>
              </a:rPr>
              <a:t>Systematic literature reviews are subjective. So, there is always a need to validate the review by:</a:t>
            </a:r>
          </a:p>
          <a:p>
            <a:endParaRPr lang="en-GB" sz="2400" dirty="0">
              <a:solidFill>
                <a:srgbClr val="002060"/>
              </a:solidFill>
              <a:latin typeface="Arial" panose="020B0604020202020204" pitchFamily="34" charset="0"/>
              <a:cs typeface="Arial" panose="020B0604020202020204" pitchFamily="34" charset="0"/>
            </a:endParaRPr>
          </a:p>
          <a:p>
            <a:pPr marL="457200" indent="-457200">
              <a:buAutoNum type="arabicPeriod"/>
            </a:pPr>
            <a:r>
              <a:rPr lang="en-GB" sz="2400" dirty="0">
                <a:solidFill>
                  <a:srgbClr val="FF0000"/>
                </a:solidFill>
                <a:latin typeface="Arial" panose="020B0604020202020204" pitchFamily="34" charset="0"/>
                <a:cs typeface="Arial" panose="020B0604020202020204" pitchFamily="34" charset="0"/>
              </a:rPr>
              <a:t>Inter-coder reliability: </a:t>
            </a:r>
            <a:r>
              <a:rPr lang="en-GB" sz="2400" dirty="0">
                <a:solidFill>
                  <a:srgbClr val="002060"/>
                </a:solidFill>
                <a:latin typeface="Arial" panose="020B0604020202020204" pitchFamily="34" charset="0"/>
                <a:cs typeface="Arial" panose="020B0604020202020204" pitchFamily="34" charset="0"/>
              </a:rPr>
              <a:t>We can check the reliability of the review by inter-coder reliability (two researchers code the same articles). </a:t>
            </a:r>
          </a:p>
          <a:p>
            <a:pPr marL="457200" indent="-457200">
              <a:buAutoNum type="arabicPeriod"/>
            </a:pPr>
            <a:r>
              <a:rPr lang="en-GB" sz="2400" dirty="0">
                <a:solidFill>
                  <a:srgbClr val="FF0000"/>
                </a:solidFill>
                <a:latin typeface="Arial" panose="020B0604020202020204" pitchFamily="34" charset="0"/>
                <a:cs typeface="Arial" panose="020B0604020202020204" pitchFamily="34" charset="0"/>
              </a:rPr>
              <a:t>Avoiding bias: </a:t>
            </a:r>
            <a:r>
              <a:rPr lang="en-GB" sz="2400" dirty="0">
                <a:solidFill>
                  <a:srgbClr val="002060"/>
                </a:solidFill>
                <a:latin typeface="Arial" panose="020B0604020202020204" pitchFamily="34" charset="0"/>
                <a:cs typeface="Arial" panose="020B0604020202020204" pitchFamily="34" charset="0"/>
              </a:rPr>
              <a:t>Researchers should avoid any bias (publication bias, location bias, citation bias, language bias and findings bias).  </a:t>
            </a:r>
          </a:p>
          <a:p>
            <a:endParaRPr lang="en-GB" dirty="0">
              <a:solidFill>
                <a:srgbClr val="002060"/>
              </a:solidFill>
            </a:endParaRPr>
          </a:p>
          <a:p>
            <a:endParaRPr lang="en-GB" dirty="0"/>
          </a:p>
        </p:txBody>
      </p:sp>
    </p:spTree>
    <p:extLst>
      <p:ext uri="{BB962C8B-B14F-4D97-AF65-F5344CB8AC3E}">
        <p14:creationId xmlns:p14="http://schemas.microsoft.com/office/powerpoint/2010/main" val="4160041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0000"/>
                </a:solidFill>
              </a:rPr>
              <a:t>Synthesis</a:t>
            </a:r>
            <a:br>
              <a:rPr lang="en-GB" dirty="0">
                <a:solidFill>
                  <a:srgbClr val="444444"/>
                </a:solidFill>
              </a:rPr>
            </a:br>
            <a:endParaRPr lang="en-GB" dirty="0"/>
          </a:p>
        </p:txBody>
      </p:sp>
      <p:sp>
        <p:nvSpPr>
          <p:cNvPr id="3" name="Content Placeholder 2"/>
          <p:cNvSpPr>
            <a:spLocks noGrp="1"/>
          </p:cNvSpPr>
          <p:nvPr>
            <p:ph idx="1"/>
          </p:nvPr>
        </p:nvSpPr>
        <p:spPr>
          <a:xfrm>
            <a:off x="347562" y="1384797"/>
            <a:ext cx="8373651" cy="4425748"/>
          </a:xfrm>
        </p:spPr>
        <p:txBody>
          <a:bodyPr/>
          <a:lstStyle/>
          <a:p>
            <a:r>
              <a:rPr lang="en-GB" sz="2400" dirty="0">
                <a:solidFill>
                  <a:srgbClr val="444444"/>
                </a:solidFill>
              </a:rPr>
              <a:t>- Summarise the findings of each study and bring them together. There are 2 approaches depending on the research question and the type of the study:</a:t>
            </a:r>
          </a:p>
          <a:p>
            <a:endParaRPr lang="en-GB" sz="2400" dirty="0">
              <a:solidFill>
                <a:srgbClr val="444444"/>
              </a:solidFill>
            </a:endParaRPr>
          </a:p>
          <a:p>
            <a:pPr marL="457200" indent="-457200">
              <a:buFontTx/>
              <a:buChar char="-"/>
            </a:pPr>
            <a:r>
              <a:rPr lang="en-GB" sz="2400" dirty="0">
                <a:solidFill>
                  <a:srgbClr val="FF0000"/>
                </a:solidFill>
              </a:rPr>
              <a:t>A narrative synthesis</a:t>
            </a:r>
          </a:p>
          <a:p>
            <a:r>
              <a:rPr lang="en-GB" sz="2400" dirty="0">
                <a:solidFill>
                  <a:srgbClr val="444444"/>
                </a:solidFill>
              </a:rPr>
              <a:t>- synthesis of findings of included studies</a:t>
            </a:r>
          </a:p>
          <a:p>
            <a:r>
              <a:rPr lang="en-GB" sz="2400" dirty="0">
                <a:solidFill>
                  <a:srgbClr val="444444"/>
                </a:solidFill>
              </a:rPr>
              <a:t>- explore relationships between the studies</a:t>
            </a:r>
          </a:p>
          <a:p>
            <a:r>
              <a:rPr lang="en-GB" sz="2400" dirty="0">
                <a:solidFill>
                  <a:srgbClr val="444444"/>
                </a:solidFill>
              </a:rPr>
              <a:t>- Answer the question(s) in a narrative way.</a:t>
            </a:r>
          </a:p>
          <a:p>
            <a:pPr marL="457200" indent="-457200">
              <a:buFontTx/>
              <a:buChar char="-"/>
            </a:pPr>
            <a:endParaRPr lang="en-GB" sz="2400" dirty="0">
              <a:solidFill>
                <a:srgbClr val="444444"/>
              </a:solidFill>
            </a:endParaRPr>
          </a:p>
          <a:p>
            <a:r>
              <a:rPr lang="en-GB" sz="2400" dirty="0">
                <a:solidFill>
                  <a:srgbClr val="FF0000"/>
                </a:solidFill>
              </a:rPr>
              <a:t>A statistical synthesis with a meta analysis </a:t>
            </a:r>
            <a:r>
              <a:rPr lang="en-GB" sz="2400" dirty="0">
                <a:solidFill>
                  <a:srgbClr val="444444"/>
                </a:solidFill>
              </a:rPr>
              <a:t>(the use of the FE or RE models to analyse the findings of the reviewed articles). </a:t>
            </a:r>
          </a:p>
          <a:p>
            <a:endParaRPr lang="en-GB" dirty="0"/>
          </a:p>
        </p:txBody>
      </p:sp>
    </p:spTree>
    <p:extLst>
      <p:ext uri="{BB962C8B-B14F-4D97-AF65-F5344CB8AC3E}">
        <p14:creationId xmlns:p14="http://schemas.microsoft.com/office/powerpoint/2010/main" val="1427315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a:effectLst>
                  <a:outerShdw blurRad="38100" dist="38100" dir="2700000" algn="tl">
                    <a:srgbClr val="000000">
                      <a:alpha val="43137"/>
                    </a:srgbClr>
                  </a:outerShdw>
                </a:effectLst>
              </a:rPr>
              <a:t>Phase 3</a:t>
            </a:r>
            <a:r>
              <a:rPr lang="en-GB" sz="3600" dirty="0"/>
              <a:t>: Writing the Review Questions</a:t>
            </a:r>
            <a:br>
              <a:rPr lang="en-GB" dirty="0"/>
            </a:br>
            <a:endParaRPr lang="en-GB" dirty="0"/>
          </a:p>
        </p:txBody>
      </p:sp>
      <p:sp>
        <p:nvSpPr>
          <p:cNvPr id="3" name="Content Placeholder 2"/>
          <p:cNvSpPr>
            <a:spLocks noGrp="1"/>
          </p:cNvSpPr>
          <p:nvPr>
            <p:ph idx="1"/>
          </p:nvPr>
        </p:nvSpPr>
        <p:spPr/>
        <p:txBody>
          <a:bodyPr/>
          <a:lstStyle/>
          <a:p>
            <a:pPr fontAlgn="ctr"/>
            <a:r>
              <a:rPr lang="en-GB" dirty="0"/>
              <a:t>Are the motivation and the need for this review clearly communicated?</a:t>
            </a:r>
          </a:p>
          <a:p>
            <a:pPr fontAlgn="ctr"/>
            <a:r>
              <a:rPr lang="en-GB" dirty="0"/>
              <a:t>What standards of reporting are appropriate for this specific review?</a:t>
            </a:r>
          </a:p>
          <a:p>
            <a:pPr fontAlgn="ctr"/>
            <a:r>
              <a:rPr lang="en-GB" dirty="0"/>
              <a:t>What information needs to be included in the review?</a:t>
            </a:r>
          </a:p>
          <a:p>
            <a:pPr fontAlgn="ctr"/>
            <a:r>
              <a:rPr lang="en-GB" dirty="0"/>
              <a:t>Is the level of information provided enough and appropriate to allow for transparency so readers can judge the quality of the review?</a:t>
            </a:r>
          </a:p>
          <a:p>
            <a:pPr fontAlgn="ctr"/>
            <a:r>
              <a:rPr lang="en-GB" dirty="0"/>
              <a:t>The results clearly presented and explained?</a:t>
            </a:r>
          </a:p>
          <a:p>
            <a:pPr fontAlgn="ctr"/>
            <a:r>
              <a:rPr lang="en-GB" dirty="0"/>
              <a:t>Is the contribution of the review clearly communicated?</a:t>
            </a:r>
          </a:p>
          <a:p>
            <a:endParaRPr lang="en-GB" dirty="0"/>
          </a:p>
        </p:txBody>
      </p:sp>
      <p:pic>
        <p:nvPicPr>
          <p:cNvPr id="4" name="Picture 3"/>
          <p:cNvPicPr>
            <a:picLocks noChangeAspect="1"/>
          </p:cNvPicPr>
          <p:nvPr/>
        </p:nvPicPr>
        <p:blipFill>
          <a:blip r:embed="rId2"/>
          <a:stretch>
            <a:fillRect/>
          </a:stretch>
        </p:blipFill>
        <p:spPr>
          <a:xfrm>
            <a:off x="4048146" y="4726745"/>
            <a:ext cx="4497977" cy="2131255"/>
          </a:xfrm>
          <a:prstGeom prst="rect">
            <a:avLst/>
          </a:prstGeom>
        </p:spPr>
      </p:pic>
    </p:spTree>
    <p:extLst>
      <p:ext uri="{BB962C8B-B14F-4D97-AF65-F5344CB8AC3E}">
        <p14:creationId xmlns:p14="http://schemas.microsoft.com/office/powerpoint/2010/main" val="2604969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rPr>
              <a:t>Conduct a deep analysis of the articles</a:t>
            </a:r>
            <a:br>
              <a:rPr lang="en-GB" b="1" dirty="0">
                <a:solidFill>
                  <a:srgbClr val="002060"/>
                </a:solidFill>
              </a:rPr>
            </a:br>
            <a:endParaRPr lang="en-GB" dirty="0"/>
          </a:p>
        </p:txBody>
      </p:sp>
      <p:sp>
        <p:nvSpPr>
          <p:cNvPr id="3" name="Content Placeholder 2"/>
          <p:cNvSpPr>
            <a:spLocks noGrp="1"/>
          </p:cNvSpPr>
          <p:nvPr>
            <p:ph idx="1"/>
          </p:nvPr>
        </p:nvSpPr>
        <p:spPr/>
        <p:txBody>
          <a:bodyPr/>
          <a:lstStyle/>
          <a:p>
            <a:r>
              <a:rPr lang="en-GB" dirty="0">
                <a:solidFill>
                  <a:srgbClr val="002060"/>
                </a:solidFill>
              </a:rPr>
              <a:t>1.  Look for explicit definitions of key terms in the literature.</a:t>
            </a:r>
          </a:p>
          <a:p>
            <a:r>
              <a:rPr lang="en-GB" dirty="0">
                <a:solidFill>
                  <a:srgbClr val="002060"/>
                </a:solidFill>
              </a:rPr>
              <a:t>2. Pay special attention to review articles on your topic.</a:t>
            </a:r>
          </a:p>
          <a:p>
            <a:r>
              <a:rPr lang="en-GB" dirty="0">
                <a:solidFill>
                  <a:srgbClr val="002060"/>
                </a:solidFill>
              </a:rPr>
              <a:t>3. Make a note on the important components of the article (research questions; key findings …). </a:t>
            </a:r>
          </a:p>
          <a:p>
            <a:r>
              <a:rPr lang="en-GB" dirty="0">
                <a:solidFill>
                  <a:srgbClr val="002060"/>
                </a:solidFill>
              </a:rPr>
              <a:t>4.  Look for methodological strengths and weaknesses</a:t>
            </a:r>
          </a:p>
          <a:p>
            <a:r>
              <a:rPr lang="en-GB" dirty="0">
                <a:solidFill>
                  <a:srgbClr val="002060"/>
                </a:solidFill>
              </a:rPr>
              <a:t>5. Identify the major trends or patterns in the results of previous studies.</a:t>
            </a:r>
          </a:p>
          <a:p>
            <a:r>
              <a:rPr lang="en-GB" dirty="0">
                <a:solidFill>
                  <a:srgbClr val="002060"/>
                </a:solidFill>
              </a:rPr>
              <a:t>6. Identify relationships among studies.</a:t>
            </a:r>
          </a:p>
          <a:p>
            <a:r>
              <a:rPr lang="en-GB" dirty="0">
                <a:solidFill>
                  <a:srgbClr val="002060"/>
                </a:solidFill>
              </a:rPr>
              <a:t>7. Note how closely each article related to your research question.</a:t>
            </a:r>
          </a:p>
          <a:p>
            <a:r>
              <a:rPr lang="en-GB" dirty="0">
                <a:solidFill>
                  <a:srgbClr val="002060"/>
                </a:solidFill>
              </a:rPr>
              <a:t>8. Identify gaps in the literature [Read the last two paragraphs in each research papers]</a:t>
            </a:r>
          </a:p>
          <a:p>
            <a:r>
              <a:rPr lang="en-GB" dirty="0">
                <a:solidFill>
                  <a:srgbClr val="002060"/>
                </a:solidFill>
              </a:rPr>
              <a:t>9.  Suggest ideas for future research. </a:t>
            </a:r>
          </a:p>
          <a:p>
            <a:endParaRPr lang="en-GB" dirty="0"/>
          </a:p>
        </p:txBody>
      </p:sp>
    </p:spTree>
    <p:extLst>
      <p:ext uri="{BB962C8B-B14F-4D97-AF65-F5344CB8AC3E}">
        <p14:creationId xmlns:p14="http://schemas.microsoft.com/office/powerpoint/2010/main" val="3897380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04" y="219989"/>
            <a:ext cx="8358309" cy="657835"/>
          </a:xfrm>
        </p:spPr>
        <p:txBody>
          <a:bodyPr/>
          <a:lstStyle/>
          <a:p>
            <a:pPr algn="ctr"/>
            <a:r>
              <a:rPr lang="en-GB" b="1" dirty="0">
                <a:solidFill>
                  <a:srgbClr val="FF0000"/>
                </a:solidFill>
              </a:rPr>
              <a:t>Writing the review</a:t>
            </a:r>
            <a:endParaRPr lang="en-GB" dirty="0"/>
          </a:p>
        </p:txBody>
      </p:sp>
      <p:sp>
        <p:nvSpPr>
          <p:cNvPr id="3" name="Content Placeholder 2"/>
          <p:cNvSpPr>
            <a:spLocks noGrp="1"/>
          </p:cNvSpPr>
          <p:nvPr>
            <p:ph idx="1"/>
          </p:nvPr>
        </p:nvSpPr>
        <p:spPr>
          <a:xfrm>
            <a:off x="347562" y="1125013"/>
            <a:ext cx="8373651" cy="4425748"/>
          </a:xfrm>
        </p:spPr>
        <p:txBody>
          <a:bodyPr/>
          <a:lstStyle/>
          <a:p>
            <a:r>
              <a:rPr lang="en-GB" sz="2800" b="1" dirty="0"/>
              <a:t>The component of the review article:</a:t>
            </a:r>
          </a:p>
          <a:p>
            <a:pPr marL="0" indent="0">
              <a:buNone/>
            </a:pPr>
            <a:r>
              <a:rPr lang="en-GB" sz="2400" dirty="0">
                <a:solidFill>
                  <a:srgbClr val="002060"/>
                </a:solidFill>
              </a:rPr>
              <a:t>- A title</a:t>
            </a:r>
          </a:p>
          <a:p>
            <a:pPr marL="0" indent="0">
              <a:buNone/>
            </a:pPr>
            <a:r>
              <a:rPr lang="en-GB" sz="2400" dirty="0">
                <a:solidFill>
                  <a:srgbClr val="002060"/>
                </a:solidFill>
              </a:rPr>
              <a:t>- An abstract</a:t>
            </a:r>
          </a:p>
          <a:p>
            <a:pPr>
              <a:buFontTx/>
              <a:buChar char="-"/>
            </a:pPr>
            <a:r>
              <a:rPr lang="en-GB" sz="2400" dirty="0">
                <a:solidFill>
                  <a:srgbClr val="002060"/>
                </a:solidFill>
              </a:rPr>
              <a:t>Keywords</a:t>
            </a:r>
          </a:p>
          <a:p>
            <a:pPr>
              <a:buFontTx/>
              <a:buChar char="-"/>
            </a:pPr>
            <a:r>
              <a:rPr lang="en-GB" sz="2400" dirty="0">
                <a:solidFill>
                  <a:srgbClr val="002060"/>
                </a:solidFill>
              </a:rPr>
              <a:t>Introduction </a:t>
            </a:r>
          </a:p>
          <a:p>
            <a:pPr marL="0" indent="0">
              <a:buNone/>
            </a:pPr>
            <a:r>
              <a:rPr lang="en-GB" sz="2400" dirty="0">
                <a:solidFill>
                  <a:srgbClr val="002060"/>
                </a:solidFill>
              </a:rPr>
              <a:t>- Methodology</a:t>
            </a:r>
          </a:p>
          <a:p>
            <a:pPr>
              <a:buFontTx/>
              <a:buChar char="-"/>
            </a:pPr>
            <a:r>
              <a:rPr lang="en-GB" sz="2400" dirty="0">
                <a:solidFill>
                  <a:srgbClr val="002060"/>
                </a:solidFill>
              </a:rPr>
              <a:t>The findings (The answer to the research question, the implications; gaps in the literature and suggestions for future research)</a:t>
            </a:r>
          </a:p>
          <a:p>
            <a:pPr>
              <a:buFontTx/>
              <a:buChar char="-"/>
            </a:pPr>
            <a:r>
              <a:rPr lang="en-GB" sz="2400" dirty="0">
                <a:solidFill>
                  <a:srgbClr val="002060"/>
                </a:solidFill>
              </a:rPr>
              <a:t>References </a:t>
            </a:r>
          </a:p>
          <a:p>
            <a:pPr>
              <a:buFontTx/>
              <a:buChar char="-"/>
            </a:pPr>
            <a:r>
              <a:rPr lang="en-GB" sz="2400" dirty="0">
                <a:solidFill>
                  <a:srgbClr val="002060"/>
                </a:solidFill>
              </a:rPr>
              <a:t>Tables </a:t>
            </a:r>
          </a:p>
          <a:p>
            <a:endParaRPr lang="en-GB" dirty="0"/>
          </a:p>
        </p:txBody>
      </p:sp>
    </p:spTree>
    <p:extLst>
      <p:ext uri="{BB962C8B-B14F-4D97-AF65-F5344CB8AC3E}">
        <p14:creationId xmlns:p14="http://schemas.microsoft.com/office/powerpoint/2010/main" val="2481462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hussainey\Desktop\thank you.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68363" y="2009122"/>
            <a:ext cx="6771302" cy="1899201"/>
          </a:xfrm>
          <a:noFill/>
        </p:spPr>
      </p:pic>
      <p:sp>
        <p:nvSpPr>
          <p:cNvPr id="6" name="Title 1"/>
          <p:cNvSpPr txBox="1">
            <a:spLocks/>
          </p:cNvSpPr>
          <p:nvPr/>
        </p:nvSpPr>
        <p:spPr bwMode="auto">
          <a:xfrm>
            <a:off x="868363" y="4464255"/>
            <a:ext cx="770413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r>
              <a:rPr lang="en-GB" altLang="en-US" dirty="0">
                <a:solidFill>
                  <a:srgbClr val="002060"/>
                </a:solidFill>
                <a:latin typeface="+mn-lt"/>
              </a:rPr>
              <a:t>Khaled Hussainey</a:t>
            </a:r>
          </a:p>
          <a:p>
            <a:pPr>
              <a:spcBef>
                <a:spcPct val="0"/>
              </a:spcBef>
              <a:spcAft>
                <a:spcPct val="0"/>
              </a:spcAft>
              <a:buClrTx/>
              <a:buSzTx/>
              <a:buFontTx/>
              <a:buNone/>
            </a:pPr>
            <a:r>
              <a:rPr lang="en-GB" altLang="en-US" dirty="0">
                <a:solidFill>
                  <a:srgbClr val="002060"/>
                </a:solidFill>
                <a:latin typeface="+mn-lt"/>
              </a:rPr>
              <a:t>Professor of Accounting and Financial Management</a:t>
            </a:r>
          </a:p>
          <a:p>
            <a:pPr>
              <a:spcBef>
                <a:spcPct val="0"/>
              </a:spcBef>
              <a:spcAft>
                <a:spcPct val="0"/>
              </a:spcAft>
              <a:buClrTx/>
              <a:buSzTx/>
              <a:buFontTx/>
              <a:buNone/>
            </a:pPr>
            <a:r>
              <a:rPr lang="en-GB" altLang="en-US" dirty="0">
                <a:solidFill>
                  <a:srgbClr val="002060"/>
                </a:solidFill>
                <a:latin typeface="+mn-lt"/>
              </a:rPr>
              <a:t>Portsmouth Business School</a:t>
            </a:r>
          </a:p>
          <a:p>
            <a:pPr>
              <a:spcBef>
                <a:spcPct val="0"/>
              </a:spcBef>
              <a:spcAft>
                <a:spcPct val="0"/>
              </a:spcAft>
              <a:buClrTx/>
              <a:buSzTx/>
              <a:buFontTx/>
              <a:buNone/>
            </a:pPr>
            <a:r>
              <a:rPr lang="en-GB" altLang="en-US" dirty="0">
                <a:solidFill>
                  <a:srgbClr val="002060"/>
                </a:solidFill>
                <a:latin typeface="+mn-lt"/>
              </a:rPr>
              <a:t>Portsmouth University</a:t>
            </a:r>
          </a:p>
          <a:p>
            <a:pPr>
              <a:spcBef>
                <a:spcPct val="0"/>
              </a:spcBef>
              <a:spcAft>
                <a:spcPct val="0"/>
              </a:spcAft>
              <a:buClrTx/>
              <a:buSzTx/>
              <a:buFontTx/>
              <a:buNone/>
            </a:pPr>
            <a:r>
              <a:rPr lang="en-GB" altLang="en-US" dirty="0">
                <a:solidFill>
                  <a:srgbClr val="002060"/>
                </a:solidFill>
                <a:latin typeface="+mn-lt"/>
              </a:rPr>
              <a:t>Telephone: Mobile 07727190105 Office 02392844715</a:t>
            </a:r>
          </a:p>
          <a:p>
            <a:pPr>
              <a:spcBef>
                <a:spcPct val="0"/>
              </a:spcBef>
              <a:spcAft>
                <a:spcPct val="0"/>
              </a:spcAft>
              <a:buClrTx/>
              <a:buSzTx/>
              <a:buFontTx/>
              <a:buNone/>
            </a:pPr>
            <a:r>
              <a:rPr lang="en-GB" altLang="en-US" dirty="0">
                <a:solidFill>
                  <a:srgbClr val="002060"/>
                </a:solidFill>
                <a:latin typeface="+mn-lt"/>
              </a:rPr>
              <a:t>Email: </a:t>
            </a:r>
            <a:r>
              <a:rPr lang="en-GB" altLang="en-US" dirty="0">
                <a:solidFill>
                  <a:srgbClr val="002060"/>
                </a:solidFill>
                <a:latin typeface="+mn-lt"/>
                <a:hlinkClick r:id="rId3"/>
              </a:rPr>
              <a:t>khaled.hussainey@port.ac.uk</a:t>
            </a:r>
            <a:endParaRPr lang="en-GB" altLang="en-US" dirty="0">
              <a:solidFill>
                <a:srgbClr val="002060"/>
              </a:solidFill>
              <a:latin typeface="+mn-lt"/>
            </a:endParaRPr>
          </a:p>
          <a:p>
            <a:pPr>
              <a:spcBef>
                <a:spcPct val="0"/>
              </a:spcBef>
              <a:spcAft>
                <a:spcPct val="0"/>
              </a:spcAft>
              <a:buClrTx/>
              <a:buSzTx/>
              <a:buFontTx/>
              <a:buNone/>
            </a:pPr>
            <a:endParaRPr lang="en-GB" altLang="en-US" sz="2000" dirty="0">
              <a:solidFill>
                <a:srgbClr val="FF0000"/>
              </a:solidFill>
            </a:endParaRPr>
          </a:p>
          <a:p>
            <a:pPr>
              <a:spcBef>
                <a:spcPct val="0"/>
              </a:spcBef>
              <a:spcAft>
                <a:spcPct val="0"/>
              </a:spcAft>
              <a:buClrTx/>
              <a:buSzTx/>
              <a:buFontTx/>
              <a:buNone/>
            </a:pPr>
            <a:endParaRPr lang="en-GB" altLang="en-US" sz="2000" dirty="0">
              <a:solidFill>
                <a:srgbClr val="FF0000"/>
              </a:solidFill>
            </a:endParaRPr>
          </a:p>
        </p:txBody>
      </p:sp>
    </p:spTree>
    <p:extLst>
      <p:ext uri="{BB962C8B-B14F-4D97-AF65-F5344CB8AC3E}">
        <p14:creationId xmlns:p14="http://schemas.microsoft.com/office/powerpoint/2010/main" val="12281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692275" y="765175"/>
            <a:ext cx="6962775" cy="488950"/>
          </a:xfrm>
        </p:spPr>
        <p:txBody>
          <a:bodyPr>
            <a:normAutofit fontScale="90000"/>
          </a:bodyPr>
          <a:lstStyle/>
          <a:p>
            <a:pPr eaLnBrk="1" hangingPunct="1">
              <a:defRPr/>
            </a:pPr>
            <a:r>
              <a:rPr lang="en-GB" altLang="en-US" dirty="0">
                <a:solidFill>
                  <a:schemeClr val="tx1"/>
                </a:solidFill>
                <a:effectLst>
                  <a:outerShdw blurRad="38100" dist="38100" dir="2700000" algn="tl">
                    <a:srgbClr val="000000">
                      <a:alpha val="43137"/>
                    </a:srgbClr>
                  </a:outerShdw>
                </a:effectLst>
                <a:latin typeface="Garamond" panose="02020404030301010803" pitchFamily="18" charset="0"/>
              </a:rPr>
              <a:t>Accounting Education Journals</a:t>
            </a:r>
          </a:p>
        </p:txBody>
      </p:sp>
      <p:sp>
        <p:nvSpPr>
          <p:cNvPr id="131075" name="Rectangle 3"/>
          <p:cNvSpPr>
            <a:spLocks noGrp="1" noChangeArrowheads="1"/>
          </p:cNvSpPr>
          <p:nvPr>
            <p:ph idx="1"/>
          </p:nvPr>
        </p:nvSpPr>
        <p:spPr>
          <a:xfrm>
            <a:off x="685800" y="1773238"/>
            <a:ext cx="7772400" cy="4398962"/>
          </a:xfrm>
        </p:spPr>
        <p:txBody>
          <a:bodyPr/>
          <a:lstStyle/>
          <a:p>
            <a:pPr eaLnBrk="1" hangingPunct="1">
              <a:defRPr/>
            </a:pPr>
            <a:r>
              <a:rPr lang="en-GB" altLang="en-US" sz="2400" dirty="0">
                <a:latin typeface="Times New Roman" pitchFamily="18" charset="0"/>
                <a:cs typeface="Times New Roman" pitchFamily="18" charset="0"/>
              </a:rPr>
              <a:t>Accounting Education. An International Journal </a:t>
            </a:r>
          </a:p>
          <a:p>
            <a:pPr eaLnBrk="1" hangingPunct="1">
              <a:defRPr/>
            </a:pPr>
            <a:endParaRPr lang="en-GB" altLang="en-US" sz="2400" dirty="0">
              <a:latin typeface="Times New Roman" pitchFamily="18" charset="0"/>
              <a:cs typeface="Times New Roman" pitchFamily="18" charset="0"/>
            </a:endParaRPr>
          </a:p>
          <a:p>
            <a:pPr eaLnBrk="1" hangingPunct="1">
              <a:defRPr/>
            </a:pPr>
            <a:r>
              <a:rPr lang="en-GB" altLang="en-US" sz="2400" dirty="0">
                <a:latin typeface="Times New Roman" pitchFamily="18" charset="0"/>
                <a:cs typeface="Times New Roman" pitchFamily="18" charset="0"/>
              </a:rPr>
              <a:t>The Journal of Accounting Education </a:t>
            </a:r>
          </a:p>
          <a:p>
            <a:pPr eaLnBrk="1" hangingPunct="1">
              <a:defRPr/>
            </a:pPr>
            <a:endParaRPr lang="en-GB" altLang="en-US" sz="2400" dirty="0">
              <a:latin typeface="Times New Roman" pitchFamily="18" charset="0"/>
              <a:cs typeface="Times New Roman" pitchFamily="18" charset="0"/>
            </a:endParaRPr>
          </a:p>
          <a:p>
            <a:pPr eaLnBrk="1" hangingPunct="1">
              <a:defRPr/>
            </a:pPr>
            <a:r>
              <a:rPr lang="en-GB" altLang="en-US" sz="2400" dirty="0">
                <a:latin typeface="Times New Roman" pitchFamily="18" charset="0"/>
                <a:cs typeface="Times New Roman" pitchFamily="18" charset="0"/>
              </a:rPr>
              <a:t>Issues in Accounting Education</a:t>
            </a:r>
          </a:p>
          <a:p>
            <a:pPr eaLnBrk="1" hangingPunct="1">
              <a:defRPr/>
            </a:pPr>
            <a:endParaRPr lang="en-GB" altLang="en-US" sz="2400" dirty="0">
              <a:latin typeface="Times New Roman" pitchFamily="18" charset="0"/>
              <a:cs typeface="Times New Roman" pitchFamily="18" charset="0"/>
            </a:endParaRPr>
          </a:p>
          <a:p>
            <a:pPr eaLnBrk="1" hangingPunct="1">
              <a:defRPr/>
            </a:pPr>
            <a:r>
              <a:rPr lang="en-GB" altLang="en-US" sz="2400" dirty="0">
                <a:latin typeface="Times New Roman" pitchFamily="18" charset="0"/>
                <a:cs typeface="Times New Roman" pitchFamily="18" charset="0"/>
              </a:rPr>
              <a:t>Advances in Accounting Education </a:t>
            </a:r>
          </a:p>
          <a:p>
            <a:pPr eaLnBrk="1" hangingPunct="1">
              <a:defRPr/>
            </a:pPr>
            <a:endParaRPr lang="en-GB" altLang="en-US" sz="2400" dirty="0">
              <a:latin typeface="Times New Roman" pitchFamily="18" charset="0"/>
              <a:cs typeface="Times New Roman" pitchFamily="18" charset="0"/>
            </a:endParaRPr>
          </a:p>
          <a:p>
            <a:pPr eaLnBrk="1" hangingPunct="1">
              <a:defRPr/>
            </a:pPr>
            <a:r>
              <a:rPr lang="en-GB" altLang="en-US" sz="2400" dirty="0">
                <a:latin typeface="Times New Roman" pitchFamily="18" charset="0"/>
                <a:cs typeface="Times New Roman" pitchFamily="18" charset="0"/>
              </a:rPr>
              <a:t>Accounting Educator’s Journal </a:t>
            </a:r>
          </a:p>
          <a:p>
            <a:pPr eaLnBrk="1" hangingPunct="1">
              <a:defRPr/>
            </a:pPr>
            <a:endParaRPr lang="en-GB" altLang="en-US" sz="2400" dirty="0">
              <a:latin typeface="Times New Roman" pitchFamily="18" charset="0"/>
              <a:cs typeface="Times New Roman" pitchFamily="18" charset="0"/>
            </a:endParaRPr>
          </a:p>
          <a:p>
            <a:pPr eaLnBrk="1" hangingPunct="1">
              <a:defRPr/>
            </a:pPr>
            <a:endParaRPr lang="en-GB" altLang="en-US" sz="2400" dirty="0">
              <a:latin typeface="Times New Roman" pitchFamily="18" charset="0"/>
              <a:cs typeface="Times New Roman" pitchFamily="18" charset="0"/>
            </a:endParaRPr>
          </a:p>
        </p:txBody>
      </p:sp>
      <p:pic>
        <p:nvPicPr>
          <p:cNvPr id="13316" name="Picture 2" descr="C:\Users\khussainey\Desktop\ed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838" y="3227388"/>
            <a:ext cx="12954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Users\khussainey\Desktop\a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368" y="1714327"/>
            <a:ext cx="12255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C:\Users\khussainey\Desktop\iss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227388"/>
            <a:ext cx="15128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C:\Users\khussainey\Desktop\acc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4952082"/>
            <a:ext cx="14938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descr="C:\Users\khussainey\Desktop\ad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4959350"/>
            <a:ext cx="1287463"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77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6098" y="614289"/>
            <a:ext cx="8539090" cy="704850"/>
          </a:xfrm>
        </p:spPr>
        <p:txBody>
          <a:bodyPr>
            <a:noAutofit/>
          </a:bodyPr>
          <a:lstStyle/>
          <a:p>
            <a:pPr eaLnBrk="1" hangingPunct="1">
              <a:defRPr/>
            </a:pPr>
            <a:r>
              <a:rPr lang="en-GB" altLang="en-US" sz="3600" b="1" dirty="0">
                <a:solidFill>
                  <a:schemeClr val="tx1"/>
                </a:solidFill>
                <a:effectLst>
                  <a:outerShdw blurRad="38100" dist="38100" dir="2700000" algn="tl">
                    <a:srgbClr val="000000">
                      <a:alpha val="43137"/>
                    </a:srgbClr>
                  </a:outerShdw>
                </a:effectLst>
                <a:latin typeface="Garamond" pitchFamily="18" charset="0"/>
              </a:rPr>
              <a:t>Public Sector Accounting</a:t>
            </a:r>
            <a:br>
              <a:rPr lang="en-GB" altLang="en-US" sz="3600" b="1" dirty="0">
                <a:solidFill>
                  <a:schemeClr val="tx1"/>
                </a:solidFill>
                <a:effectLst>
                  <a:outerShdw blurRad="38100" dist="38100" dir="2700000" algn="tl">
                    <a:srgbClr val="000000">
                      <a:alpha val="43137"/>
                    </a:srgbClr>
                  </a:outerShdw>
                </a:effectLst>
                <a:latin typeface="Garamond" pitchFamily="18" charset="0"/>
              </a:rPr>
            </a:br>
            <a:r>
              <a:rPr lang="en-GB" altLang="en-US" sz="3600" b="1" dirty="0">
                <a:solidFill>
                  <a:schemeClr val="tx1"/>
                </a:solidFill>
                <a:effectLst>
                  <a:outerShdw blurRad="38100" dist="38100" dir="2700000" algn="tl">
                    <a:srgbClr val="000000">
                      <a:alpha val="43137"/>
                    </a:srgbClr>
                  </a:outerShdw>
                </a:effectLst>
                <a:latin typeface="Garamond" pitchFamily="18" charset="0"/>
              </a:rPr>
              <a:t>Governmental Accounting</a:t>
            </a:r>
            <a:br>
              <a:rPr lang="en-GB" altLang="en-US" sz="3600" b="1" dirty="0">
                <a:solidFill>
                  <a:schemeClr val="tx1"/>
                </a:solidFill>
                <a:effectLst>
                  <a:outerShdw blurRad="38100" dist="38100" dir="2700000" algn="tl">
                    <a:srgbClr val="000000">
                      <a:alpha val="43137"/>
                    </a:srgbClr>
                  </a:outerShdw>
                </a:effectLst>
                <a:latin typeface="Garamond" pitchFamily="18" charset="0"/>
              </a:rPr>
            </a:br>
            <a:r>
              <a:rPr lang="en-GB" altLang="en-US" sz="3600" b="1" dirty="0">
                <a:solidFill>
                  <a:schemeClr val="tx1"/>
                </a:solidFill>
                <a:effectLst>
                  <a:outerShdw blurRad="38100" dist="38100" dir="2700000" algn="tl">
                    <a:srgbClr val="000000">
                      <a:alpha val="43137"/>
                    </a:srgbClr>
                  </a:outerShdw>
                </a:effectLst>
                <a:latin typeface="Garamond" pitchFamily="18" charset="0"/>
              </a:rPr>
              <a:t>Non-Profit Accounting</a:t>
            </a:r>
            <a:endParaRPr lang="en-GB" sz="3600" dirty="0">
              <a:solidFill>
                <a:schemeClr val="tx1"/>
              </a:solidFill>
              <a:effectLst>
                <a:outerShdw blurRad="38100" dist="38100" dir="2700000" algn="tl">
                  <a:srgbClr val="000000">
                    <a:alpha val="43137"/>
                  </a:srgbClr>
                </a:outerShdw>
              </a:effectLst>
            </a:endParaRPr>
          </a:p>
        </p:txBody>
      </p:sp>
      <p:pic>
        <p:nvPicPr>
          <p:cNvPr id="14339" name="Picture 2" descr="C:\Users\khussainey\Desktop\JGN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16016" y="3212976"/>
            <a:ext cx="1447800" cy="1876425"/>
          </a:xfr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8129588" y="5734050"/>
            <a:ext cx="609600" cy="520700"/>
          </a:xfrm>
        </p:spPr>
        <p:txBody>
          <a:bodyPr/>
          <a:lstStyle/>
          <a:p>
            <a:pPr>
              <a:defRPr/>
            </a:pPr>
            <a:fld id="{9B3F5467-7966-4602-A853-5AF4DFB65872}" type="slidenum">
              <a:rPr lang="en-GB"/>
              <a:pPr>
                <a:defRPr/>
              </a:pPr>
              <a:t>8</a:t>
            </a:fld>
            <a:endParaRPr lang="en-GB" dirty="0"/>
          </a:p>
        </p:txBody>
      </p:sp>
      <p:pic>
        <p:nvPicPr>
          <p:cNvPr id="14341" name="Picture 3" descr="C:\Users\khussainey\Desktop\scoverijps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780035"/>
            <a:ext cx="18780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C:\Users\khussainey\Desktop\jpbafmcoverlink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068960"/>
            <a:ext cx="16002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C:\Users\khussainey\Desktop\JAP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068960"/>
            <a:ext cx="15748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65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620713"/>
            <a:ext cx="7035800" cy="777875"/>
          </a:xfrm>
        </p:spPr>
        <p:txBody>
          <a:bodyPr/>
          <a:lstStyle/>
          <a:p>
            <a:pPr eaLnBrk="1" hangingPunct="1">
              <a:defRPr/>
            </a:pPr>
            <a:r>
              <a:rPr lang="en-GB" sz="3600" b="1" dirty="0">
                <a:solidFill>
                  <a:schemeClr val="tx1"/>
                </a:solidFill>
                <a:effectLst>
                  <a:outerShdw blurRad="38100" dist="38100" dir="2700000" algn="tl">
                    <a:srgbClr val="000000">
                      <a:alpha val="43137"/>
                    </a:srgbClr>
                  </a:outerShdw>
                </a:effectLst>
                <a:latin typeface="Garamond" panose="02020404030301010803" pitchFamily="18" charset="0"/>
              </a:rPr>
              <a:t>Accounting History Journals</a:t>
            </a:r>
          </a:p>
        </p:txBody>
      </p:sp>
      <p:pic>
        <p:nvPicPr>
          <p:cNvPr id="15363" name="Picture 2" descr="C:\Users\khussainey\Desktop\A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3013" y="1649413"/>
            <a:ext cx="1371600" cy="2047875"/>
          </a:xfrm>
          <a:noFill/>
          <a:extLst>
            <a:ext uri="{909E8E84-426E-40DD-AFC4-6F175D3DCCD1}">
              <a14:hiddenFill xmlns:a14="http://schemas.microsoft.com/office/drawing/2010/main">
                <a:solidFill>
                  <a:srgbClr val="FFFFFF"/>
                </a:solidFill>
              </a14:hiddenFill>
            </a:ext>
          </a:extLst>
        </p:spPr>
      </p:pic>
      <p:pic>
        <p:nvPicPr>
          <p:cNvPr id="15364" name="Picture 3" descr="C:\Users\khussainey\Desktop\AH 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628800"/>
            <a:ext cx="194468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C:\Users\khussainey\Desktop\A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75" y="1628800"/>
            <a:ext cx="1648469"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C:\Users\khussainey\Desktop\AH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628800"/>
            <a:ext cx="201612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Accounting regul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3805263"/>
            <a:ext cx="2438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712071"/>
      </p:ext>
    </p:extLst>
  </p:cSld>
  <p:clrMapOvr>
    <a:masterClrMapping/>
  </p:clrMapOvr>
</p:sld>
</file>

<file path=ppt/theme/theme1.xml><?xml version="1.0" encoding="utf-8"?>
<a:theme xmlns:a="http://schemas.openxmlformats.org/drawingml/2006/main" name="UoP master">
  <a:themeElements>
    <a:clrScheme name="UoP Masterbrand">
      <a:dk1>
        <a:srgbClr val="000000"/>
      </a:dk1>
      <a:lt1>
        <a:sysClr val="window" lastClr="FFFFFF"/>
      </a:lt1>
      <a:dk2>
        <a:srgbClr val="621360"/>
      </a:dk2>
      <a:lt2>
        <a:srgbClr val="FFFFFF"/>
      </a:lt2>
      <a:accent1>
        <a:srgbClr val="00A0FF"/>
      </a:accent1>
      <a:accent2>
        <a:srgbClr val="621360"/>
      </a:accent2>
      <a:accent3>
        <a:srgbClr val="D1D1D1"/>
      </a:accent3>
      <a:accent4>
        <a:srgbClr val="621360"/>
      </a:accent4>
      <a:accent5>
        <a:srgbClr val="ABAAAA"/>
      </a:accent5>
      <a:accent6>
        <a:srgbClr val="3C023C"/>
      </a:accent6>
      <a:hlink>
        <a:srgbClr val="00A0FF"/>
      </a:hlink>
      <a:folHlink>
        <a:srgbClr val="0078B4"/>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fontScale="92500"/>
      </a:bodyPr>
      <a:lstStyle>
        <a:defPPr algn="l">
          <a:defRPr dirty="0" smtClean="0"/>
        </a:defPPr>
      </a:lstStyle>
    </a:txDef>
  </a:objectDefaults>
  <a:extraClrSchemeLst/>
  <a:extLst>
    <a:ext uri="{05A4C25C-085E-4340-85A3-A5531E510DB2}">
      <thm15:themeFamily xmlns:thm15="http://schemas.microsoft.com/office/thememl/2012/main" name="02 UoP Masterbrand-Calibri.potx" id="{24300EB1-9451-401C-9C5B-B264C73C93EF}" vid="{C62A1C1D-D111-48E7-BD77-8756F83F8EB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10458</TotalTime>
  <Words>4627</Words>
  <Application>Microsoft Office PowerPoint</Application>
  <PresentationFormat>On-screen Show (4:3)</PresentationFormat>
  <Paragraphs>507</Paragraphs>
  <Slides>66</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66</vt:i4>
      </vt:variant>
    </vt:vector>
  </HeadingPairs>
  <TitlesOfParts>
    <vt:vector size="85" baseType="lpstr">
      <vt:lpstr>MS PGothic</vt:lpstr>
      <vt:lpstr>Aero Bold</vt:lpstr>
      <vt:lpstr>Aero Light</vt:lpstr>
      <vt:lpstr>Arial</vt:lpstr>
      <vt:lpstr>Arial</vt:lpstr>
      <vt:lpstr>Arial Black</vt:lpstr>
      <vt:lpstr>Berlin Sans FB Demi</vt:lpstr>
      <vt:lpstr>Calibri</vt:lpstr>
      <vt:lpstr>Calibri bold</vt:lpstr>
      <vt:lpstr>Calibri Light</vt:lpstr>
      <vt:lpstr>Corbel</vt:lpstr>
      <vt:lpstr>Garamond</vt:lpstr>
      <vt:lpstr>Lato</vt:lpstr>
      <vt:lpstr>Roboto Slab</vt:lpstr>
      <vt:lpstr>Times New Roman</vt:lpstr>
      <vt:lpstr>Vrinda</vt:lpstr>
      <vt:lpstr>Wingdings</vt:lpstr>
      <vt:lpstr>Wingdings 2</vt:lpstr>
      <vt:lpstr>UoP master</vt:lpstr>
      <vt:lpstr>Doing Literature Review:  Tips and Tricks </vt:lpstr>
      <vt:lpstr>Structure </vt:lpstr>
      <vt:lpstr>The Ranks of the Journals</vt:lpstr>
      <vt:lpstr>Financial Accounting Journals</vt:lpstr>
      <vt:lpstr>Major Management Accounting Journals</vt:lpstr>
      <vt:lpstr>Auditing Journals</vt:lpstr>
      <vt:lpstr>Accounting Education Journals</vt:lpstr>
      <vt:lpstr>Public Sector Accounting Governmental Accounting Non-Profit Accounting</vt:lpstr>
      <vt:lpstr>Accounting History Journals</vt:lpstr>
      <vt:lpstr>Major Islamic Accounting Journals</vt:lpstr>
      <vt:lpstr>Major Islamic Accounting</vt:lpstr>
      <vt:lpstr>Literature Review Journals </vt:lpstr>
      <vt:lpstr>Tips for Literature Review What is a Literature Review?</vt:lpstr>
      <vt:lpstr>Why do we need a literature review?</vt:lpstr>
      <vt:lpstr>Why citation of literature is important?</vt:lpstr>
      <vt:lpstr>Critical Literature Review</vt:lpstr>
      <vt:lpstr>PowerPoint Presentation</vt:lpstr>
      <vt:lpstr>Reading critically</vt:lpstr>
      <vt:lpstr>Critical thinking (a three-year-old’s guide)</vt:lpstr>
      <vt:lpstr>Critical Reading &amp; Analysis </vt:lpstr>
      <vt:lpstr>Analysing your sources</vt:lpstr>
      <vt:lpstr>Note Taking </vt:lpstr>
      <vt:lpstr>PowerPoint Presentation</vt:lpstr>
      <vt:lpstr>An important observation</vt:lpstr>
      <vt:lpstr>Critical Reading &amp; Analysis Checklist </vt:lpstr>
      <vt:lpstr>PowerPoint Presentation</vt:lpstr>
      <vt:lpstr>PowerPoint Presentation</vt:lpstr>
      <vt:lpstr>To be critical …</vt:lpstr>
      <vt:lpstr>To be critical … use critical-related words</vt:lpstr>
      <vt:lpstr>Tips for Research Gaps  How do you find research gaps in a research paper? </vt:lpstr>
      <vt:lpstr>PowerPoint Presentation</vt:lpstr>
      <vt:lpstr>PowerPoint Presentation</vt:lpstr>
      <vt:lpstr>Tips for Research Contributions</vt:lpstr>
      <vt:lpstr>What is research contribution? </vt:lpstr>
      <vt:lpstr>How do you find contributions in a research paper? </vt:lpstr>
      <vt:lpstr>What are the types of research contributions?</vt:lpstr>
      <vt:lpstr>How to think about research contributions with your research? </vt:lpstr>
      <vt:lpstr>Where do you write a contribution?  </vt:lpstr>
      <vt:lpstr>How do you write a contribution?</vt:lpstr>
      <vt:lpstr>Tips for Hypotheses Development: By reviewing the literature, you will be able to</vt:lpstr>
      <vt:lpstr>PowerPoint Presentation</vt:lpstr>
      <vt:lpstr>PowerPoint Presentation</vt:lpstr>
      <vt:lpstr>PowerPoint Presentation</vt:lpstr>
      <vt:lpstr>Literature Review as a Research Method </vt:lpstr>
      <vt:lpstr>WHAT IS A SYSTEMATIC REVIEW? </vt:lpstr>
      <vt:lpstr>PowerPoint Presentation</vt:lpstr>
      <vt:lpstr>What is the difference between a systematic review and a meta-analysis? </vt:lpstr>
      <vt:lpstr>PowerPoint Presentation</vt:lpstr>
      <vt:lpstr>Systematic Review Steps </vt:lpstr>
      <vt:lpstr>PowerPoint Presentation</vt:lpstr>
      <vt:lpstr>Develop a protocol</vt:lpstr>
      <vt:lpstr>PowerPoint Presentation</vt:lpstr>
      <vt:lpstr>Create an effective keyword list</vt:lpstr>
      <vt:lpstr>Identify the target search engines and databases </vt:lpstr>
      <vt:lpstr>Inclusion criteria</vt:lpstr>
      <vt:lpstr>PowerPoint Presentation</vt:lpstr>
      <vt:lpstr>Phase 2: Conducting a Review Questions </vt:lpstr>
      <vt:lpstr>Studies selection</vt:lpstr>
      <vt:lpstr>Apply the selection criteria and agree on a final list of articles to be reviewed </vt:lpstr>
      <vt:lpstr>Data extraction</vt:lpstr>
      <vt:lpstr>Assess quality (Validation) </vt:lpstr>
      <vt:lpstr>Synthesis </vt:lpstr>
      <vt:lpstr>Phase 3: Writing the Review Questions </vt:lpstr>
      <vt:lpstr>Conduct a deep analysis of the articles </vt:lpstr>
      <vt:lpstr>Writing the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Frederic Lootens</dc:creator>
  <cp:lastModifiedBy>Khaled Hussainey</cp:lastModifiedBy>
  <cp:revision>505</cp:revision>
  <cp:lastPrinted>2019-12-16T18:17:53Z</cp:lastPrinted>
  <dcterms:created xsi:type="dcterms:W3CDTF">2017-08-25T10:33:37Z</dcterms:created>
  <dcterms:modified xsi:type="dcterms:W3CDTF">2022-10-16T22:59:49Z</dcterms:modified>
</cp:coreProperties>
</file>